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71" r:id="rId4"/>
    <p:sldId id="258" r:id="rId5"/>
    <p:sldId id="260" r:id="rId6"/>
    <p:sldId id="262" r:id="rId7"/>
    <p:sldId id="263" r:id="rId8"/>
    <p:sldId id="264" r:id="rId9"/>
    <p:sldId id="265" r:id="rId10"/>
    <p:sldId id="266" r:id="rId11"/>
    <p:sldId id="267" r:id="rId12"/>
    <p:sldId id="268" r:id="rId13"/>
    <p:sldId id="269" r:id="rId14"/>
    <p:sldId id="281" r:id="rId15"/>
    <p:sldId id="272" r:id="rId16"/>
    <p:sldId id="282" r:id="rId17"/>
    <p:sldId id="273" r:id="rId18"/>
    <p:sldId id="274" r:id="rId19"/>
    <p:sldId id="275" r:id="rId20"/>
    <p:sldId id="280" r:id="rId21"/>
    <p:sldId id="27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89"/>
  </p:normalViewPr>
  <p:slideViewPr>
    <p:cSldViewPr snapToGrid="0" snapToObjects="1">
      <p:cViewPr varScale="1">
        <p:scale>
          <a:sx n="108" d="100"/>
          <a:sy n="108" d="100"/>
        </p:scale>
        <p:origin x="73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4BBB5-6CAD-6644-A32B-8982E3F5121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8E1C9A-FD66-7444-BF31-2BB566F6B2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8D49EA-825B-984B-AB74-88D5C5274B00}"/>
              </a:ext>
            </a:extLst>
          </p:cNvPr>
          <p:cNvSpPr>
            <a:spLocks noGrp="1"/>
          </p:cNvSpPr>
          <p:nvPr>
            <p:ph type="dt" sz="half" idx="10"/>
          </p:nvPr>
        </p:nvSpPr>
        <p:spPr/>
        <p:txBody>
          <a:bodyPr/>
          <a:lstStyle/>
          <a:p>
            <a:fld id="{59F56AF0-8096-CB4F-BF5D-E49FA6A247C2}" type="datetimeFigureOut">
              <a:rPr lang="en-US" smtClean="0"/>
              <a:t>11/2/21</a:t>
            </a:fld>
            <a:endParaRPr lang="en-US"/>
          </a:p>
        </p:txBody>
      </p:sp>
      <p:sp>
        <p:nvSpPr>
          <p:cNvPr id="5" name="Footer Placeholder 4">
            <a:extLst>
              <a:ext uri="{FF2B5EF4-FFF2-40B4-BE49-F238E27FC236}">
                <a16:creationId xmlns:a16="http://schemas.microsoft.com/office/drawing/2014/main" id="{7C968FC9-E23C-BC4D-861F-7E257B9589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DCA9D8-FC31-AB48-B79F-979AE25CF828}"/>
              </a:ext>
            </a:extLst>
          </p:cNvPr>
          <p:cNvSpPr>
            <a:spLocks noGrp="1"/>
          </p:cNvSpPr>
          <p:nvPr>
            <p:ph type="sldNum" sz="quarter" idx="12"/>
          </p:nvPr>
        </p:nvSpPr>
        <p:spPr/>
        <p:txBody>
          <a:bodyPr/>
          <a:lstStyle/>
          <a:p>
            <a:fld id="{103B1EFF-BDB5-3A4E-8A83-E71A1D0BC6ED}" type="slidenum">
              <a:rPr lang="en-US" smtClean="0"/>
              <a:t>‹#›</a:t>
            </a:fld>
            <a:endParaRPr lang="en-US"/>
          </a:p>
        </p:txBody>
      </p:sp>
    </p:spTree>
    <p:extLst>
      <p:ext uri="{BB962C8B-B14F-4D97-AF65-F5344CB8AC3E}">
        <p14:creationId xmlns:p14="http://schemas.microsoft.com/office/powerpoint/2010/main" val="3030732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9D32C5-9EEA-BA41-9839-A53EC389969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76379DE-A212-A347-8C98-A1E028EA89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08758F-1E05-EC4B-B239-26602DC7B933}"/>
              </a:ext>
            </a:extLst>
          </p:cNvPr>
          <p:cNvSpPr>
            <a:spLocks noGrp="1"/>
          </p:cNvSpPr>
          <p:nvPr>
            <p:ph type="dt" sz="half" idx="10"/>
          </p:nvPr>
        </p:nvSpPr>
        <p:spPr/>
        <p:txBody>
          <a:bodyPr/>
          <a:lstStyle/>
          <a:p>
            <a:fld id="{59F56AF0-8096-CB4F-BF5D-E49FA6A247C2}" type="datetimeFigureOut">
              <a:rPr lang="en-US" smtClean="0"/>
              <a:t>11/2/21</a:t>
            </a:fld>
            <a:endParaRPr lang="en-US"/>
          </a:p>
        </p:txBody>
      </p:sp>
      <p:sp>
        <p:nvSpPr>
          <p:cNvPr id="5" name="Footer Placeholder 4">
            <a:extLst>
              <a:ext uri="{FF2B5EF4-FFF2-40B4-BE49-F238E27FC236}">
                <a16:creationId xmlns:a16="http://schemas.microsoft.com/office/drawing/2014/main" id="{548D9E9D-3FC3-4A4E-9E88-84BABF5873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BDB390-FCD3-1E47-9BC9-C6C9C2970841}"/>
              </a:ext>
            </a:extLst>
          </p:cNvPr>
          <p:cNvSpPr>
            <a:spLocks noGrp="1"/>
          </p:cNvSpPr>
          <p:nvPr>
            <p:ph type="sldNum" sz="quarter" idx="12"/>
          </p:nvPr>
        </p:nvSpPr>
        <p:spPr/>
        <p:txBody>
          <a:bodyPr/>
          <a:lstStyle/>
          <a:p>
            <a:fld id="{103B1EFF-BDB5-3A4E-8A83-E71A1D0BC6ED}" type="slidenum">
              <a:rPr lang="en-US" smtClean="0"/>
              <a:t>‹#›</a:t>
            </a:fld>
            <a:endParaRPr lang="en-US"/>
          </a:p>
        </p:txBody>
      </p:sp>
    </p:spTree>
    <p:extLst>
      <p:ext uri="{BB962C8B-B14F-4D97-AF65-F5344CB8AC3E}">
        <p14:creationId xmlns:p14="http://schemas.microsoft.com/office/powerpoint/2010/main" val="32373622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7071A79-4408-A84B-A488-8A0ACAC87A9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1053500-D002-3E40-BE7C-A561A5A2D3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75D443-C689-9541-9D00-381BBED8243B}"/>
              </a:ext>
            </a:extLst>
          </p:cNvPr>
          <p:cNvSpPr>
            <a:spLocks noGrp="1"/>
          </p:cNvSpPr>
          <p:nvPr>
            <p:ph type="dt" sz="half" idx="10"/>
          </p:nvPr>
        </p:nvSpPr>
        <p:spPr/>
        <p:txBody>
          <a:bodyPr/>
          <a:lstStyle/>
          <a:p>
            <a:fld id="{59F56AF0-8096-CB4F-BF5D-E49FA6A247C2}" type="datetimeFigureOut">
              <a:rPr lang="en-US" smtClean="0"/>
              <a:t>11/2/21</a:t>
            </a:fld>
            <a:endParaRPr lang="en-US"/>
          </a:p>
        </p:txBody>
      </p:sp>
      <p:sp>
        <p:nvSpPr>
          <p:cNvPr id="5" name="Footer Placeholder 4">
            <a:extLst>
              <a:ext uri="{FF2B5EF4-FFF2-40B4-BE49-F238E27FC236}">
                <a16:creationId xmlns:a16="http://schemas.microsoft.com/office/drawing/2014/main" id="{CD1F1751-412A-8440-8FC9-066C93781F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47A1D1-5DF1-1740-A950-4017F862855F}"/>
              </a:ext>
            </a:extLst>
          </p:cNvPr>
          <p:cNvSpPr>
            <a:spLocks noGrp="1"/>
          </p:cNvSpPr>
          <p:nvPr>
            <p:ph type="sldNum" sz="quarter" idx="12"/>
          </p:nvPr>
        </p:nvSpPr>
        <p:spPr/>
        <p:txBody>
          <a:bodyPr/>
          <a:lstStyle/>
          <a:p>
            <a:fld id="{103B1EFF-BDB5-3A4E-8A83-E71A1D0BC6ED}" type="slidenum">
              <a:rPr lang="en-US" smtClean="0"/>
              <a:t>‹#›</a:t>
            </a:fld>
            <a:endParaRPr lang="en-US"/>
          </a:p>
        </p:txBody>
      </p:sp>
    </p:spTree>
    <p:extLst>
      <p:ext uri="{BB962C8B-B14F-4D97-AF65-F5344CB8AC3E}">
        <p14:creationId xmlns:p14="http://schemas.microsoft.com/office/powerpoint/2010/main" val="1327505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4DB9A-1B18-2E45-A979-1EB59B027A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AE3B6F-68D5-7943-A22A-DAAEEAE752F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A04C0D-F2E3-5E4A-9958-E5A5F4747D36}"/>
              </a:ext>
            </a:extLst>
          </p:cNvPr>
          <p:cNvSpPr>
            <a:spLocks noGrp="1"/>
          </p:cNvSpPr>
          <p:nvPr>
            <p:ph type="dt" sz="half" idx="10"/>
          </p:nvPr>
        </p:nvSpPr>
        <p:spPr/>
        <p:txBody>
          <a:bodyPr/>
          <a:lstStyle/>
          <a:p>
            <a:fld id="{59F56AF0-8096-CB4F-BF5D-E49FA6A247C2}" type="datetimeFigureOut">
              <a:rPr lang="en-US" smtClean="0"/>
              <a:t>11/2/21</a:t>
            </a:fld>
            <a:endParaRPr lang="en-US"/>
          </a:p>
        </p:txBody>
      </p:sp>
      <p:sp>
        <p:nvSpPr>
          <p:cNvPr id="5" name="Footer Placeholder 4">
            <a:extLst>
              <a:ext uri="{FF2B5EF4-FFF2-40B4-BE49-F238E27FC236}">
                <a16:creationId xmlns:a16="http://schemas.microsoft.com/office/drawing/2014/main" id="{C28A80CA-84AB-1843-A8E3-4F04AB4EB3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D91B68-7209-2547-A44B-C57D578A17F7}"/>
              </a:ext>
            </a:extLst>
          </p:cNvPr>
          <p:cNvSpPr>
            <a:spLocks noGrp="1"/>
          </p:cNvSpPr>
          <p:nvPr>
            <p:ph type="sldNum" sz="quarter" idx="12"/>
          </p:nvPr>
        </p:nvSpPr>
        <p:spPr/>
        <p:txBody>
          <a:bodyPr/>
          <a:lstStyle/>
          <a:p>
            <a:fld id="{103B1EFF-BDB5-3A4E-8A83-E71A1D0BC6ED}" type="slidenum">
              <a:rPr lang="en-US" smtClean="0"/>
              <a:t>‹#›</a:t>
            </a:fld>
            <a:endParaRPr lang="en-US"/>
          </a:p>
        </p:txBody>
      </p:sp>
    </p:spTree>
    <p:extLst>
      <p:ext uri="{BB962C8B-B14F-4D97-AF65-F5344CB8AC3E}">
        <p14:creationId xmlns:p14="http://schemas.microsoft.com/office/powerpoint/2010/main" val="12127328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718A5-30BD-3D4C-88E9-6885D07266C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672AC1E-3AC6-1F4F-9D7C-F8BF56BC8A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13AE88B-80D9-8D44-AED4-C3F98BC4871D}"/>
              </a:ext>
            </a:extLst>
          </p:cNvPr>
          <p:cNvSpPr>
            <a:spLocks noGrp="1"/>
          </p:cNvSpPr>
          <p:nvPr>
            <p:ph type="dt" sz="half" idx="10"/>
          </p:nvPr>
        </p:nvSpPr>
        <p:spPr/>
        <p:txBody>
          <a:bodyPr/>
          <a:lstStyle/>
          <a:p>
            <a:fld id="{59F56AF0-8096-CB4F-BF5D-E49FA6A247C2}" type="datetimeFigureOut">
              <a:rPr lang="en-US" smtClean="0"/>
              <a:t>11/2/21</a:t>
            </a:fld>
            <a:endParaRPr lang="en-US"/>
          </a:p>
        </p:txBody>
      </p:sp>
      <p:sp>
        <p:nvSpPr>
          <p:cNvPr id="5" name="Footer Placeholder 4">
            <a:extLst>
              <a:ext uri="{FF2B5EF4-FFF2-40B4-BE49-F238E27FC236}">
                <a16:creationId xmlns:a16="http://schemas.microsoft.com/office/drawing/2014/main" id="{94F471DF-2E54-DF49-AF7B-694E007FFF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23D5C7-533F-E745-8C73-5434A9750101}"/>
              </a:ext>
            </a:extLst>
          </p:cNvPr>
          <p:cNvSpPr>
            <a:spLocks noGrp="1"/>
          </p:cNvSpPr>
          <p:nvPr>
            <p:ph type="sldNum" sz="quarter" idx="12"/>
          </p:nvPr>
        </p:nvSpPr>
        <p:spPr/>
        <p:txBody>
          <a:bodyPr/>
          <a:lstStyle/>
          <a:p>
            <a:fld id="{103B1EFF-BDB5-3A4E-8A83-E71A1D0BC6ED}" type="slidenum">
              <a:rPr lang="en-US" smtClean="0"/>
              <a:t>‹#›</a:t>
            </a:fld>
            <a:endParaRPr lang="en-US"/>
          </a:p>
        </p:txBody>
      </p:sp>
    </p:spTree>
    <p:extLst>
      <p:ext uri="{BB962C8B-B14F-4D97-AF65-F5344CB8AC3E}">
        <p14:creationId xmlns:p14="http://schemas.microsoft.com/office/powerpoint/2010/main" val="1880465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AD0C-8172-2547-9254-2C2E5C9228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D753C9-EC18-0C4C-A454-05FA4FCEFB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D9EE706-123E-8E4D-AC08-3578BB9A84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BFFE12-F2E7-F34F-83E2-0C72E1E91FC6}"/>
              </a:ext>
            </a:extLst>
          </p:cNvPr>
          <p:cNvSpPr>
            <a:spLocks noGrp="1"/>
          </p:cNvSpPr>
          <p:nvPr>
            <p:ph type="dt" sz="half" idx="10"/>
          </p:nvPr>
        </p:nvSpPr>
        <p:spPr/>
        <p:txBody>
          <a:bodyPr/>
          <a:lstStyle/>
          <a:p>
            <a:fld id="{59F56AF0-8096-CB4F-BF5D-E49FA6A247C2}" type="datetimeFigureOut">
              <a:rPr lang="en-US" smtClean="0"/>
              <a:t>11/2/21</a:t>
            </a:fld>
            <a:endParaRPr lang="en-US"/>
          </a:p>
        </p:txBody>
      </p:sp>
      <p:sp>
        <p:nvSpPr>
          <p:cNvPr id="6" name="Footer Placeholder 5">
            <a:extLst>
              <a:ext uri="{FF2B5EF4-FFF2-40B4-BE49-F238E27FC236}">
                <a16:creationId xmlns:a16="http://schemas.microsoft.com/office/drawing/2014/main" id="{4A91CB9B-3397-854E-844F-635F3D8DDF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F56830-E0BE-6A47-9930-31D2D6CE3A49}"/>
              </a:ext>
            </a:extLst>
          </p:cNvPr>
          <p:cNvSpPr>
            <a:spLocks noGrp="1"/>
          </p:cNvSpPr>
          <p:nvPr>
            <p:ph type="sldNum" sz="quarter" idx="12"/>
          </p:nvPr>
        </p:nvSpPr>
        <p:spPr/>
        <p:txBody>
          <a:bodyPr/>
          <a:lstStyle/>
          <a:p>
            <a:fld id="{103B1EFF-BDB5-3A4E-8A83-E71A1D0BC6ED}" type="slidenum">
              <a:rPr lang="en-US" smtClean="0"/>
              <a:t>‹#›</a:t>
            </a:fld>
            <a:endParaRPr lang="en-US"/>
          </a:p>
        </p:txBody>
      </p:sp>
    </p:spTree>
    <p:extLst>
      <p:ext uri="{BB962C8B-B14F-4D97-AF65-F5344CB8AC3E}">
        <p14:creationId xmlns:p14="http://schemas.microsoft.com/office/powerpoint/2010/main" val="10068284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13CC0-7EAF-9C49-8A67-F02D2D62712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DDA5EF5-0195-2F4A-96E6-D554DADF2CD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69AD580-ED20-2D46-95F9-E0A24043E92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DA95087-5BCD-8B42-80A2-237CE396A2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A6A055-88A3-8D4B-BB25-CCB0EDC097B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0D48810-E91D-EF49-B070-4D6E3B71DD19}"/>
              </a:ext>
            </a:extLst>
          </p:cNvPr>
          <p:cNvSpPr>
            <a:spLocks noGrp="1"/>
          </p:cNvSpPr>
          <p:nvPr>
            <p:ph type="dt" sz="half" idx="10"/>
          </p:nvPr>
        </p:nvSpPr>
        <p:spPr/>
        <p:txBody>
          <a:bodyPr/>
          <a:lstStyle/>
          <a:p>
            <a:fld id="{59F56AF0-8096-CB4F-BF5D-E49FA6A247C2}" type="datetimeFigureOut">
              <a:rPr lang="en-US" smtClean="0"/>
              <a:t>11/2/21</a:t>
            </a:fld>
            <a:endParaRPr lang="en-US"/>
          </a:p>
        </p:txBody>
      </p:sp>
      <p:sp>
        <p:nvSpPr>
          <p:cNvPr id="8" name="Footer Placeholder 7">
            <a:extLst>
              <a:ext uri="{FF2B5EF4-FFF2-40B4-BE49-F238E27FC236}">
                <a16:creationId xmlns:a16="http://schemas.microsoft.com/office/drawing/2014/main" id="{8E6D2A65-AC9E-6344-8772-ECFCC08EDC9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D6FC12-7ADB-A649-97E4-FA74E49B58F8}"/>
              </a:ext>
            </a:extLst>
          </p:cNvPr>
          <p:cNvSpPr>
            <a:spLocks noGrp="1"/>
          </p:cNvSpPr>
          <p:nvPr>
            <p:ph type="sldNum" sz="quarter" idx="12"/>
          </p:nvPr>
        </p:nvSpPr>
        <p:spPr/>
        <p:txBody>
          <a:bodyPr/>
          <a:lstStyle/>
          <a:p>
            <a:fld id="{103B1EFF-BDB5-3A4E-8A83-E71A1D0BC6ED}" type="slidenum">
              <a:rPr lang="en-US" smtClean="0"/>
              <a:t>‹#›</a:t>
            </a:fld>
            <a:endParaRPr lang="en-US"/>
          </a:p>
        </p:txBody>
      </p:sp>
    </p:spTree>
    <p:extLst>
      <p:ext uri="{BB962C8B-B14F-4D97-AF65-F5344CB8AC3E}">
        <p14:creationId xmlns:p14="http://schemas.microsoft.com/office/powerpoint/2010/main" val="19813102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60451-4CA1-C04F-854E-C63F7CB1ED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664C99D-0E45-5A41-87B2-FD80C2CFDDBB}"/>
              </a:ext>
            </a:extLst>
          </p:cNvPr>
          <p:cNvSpPr>
            <a:spLocks noGrp="1"/>
          </p:cNvSpPr>
          <p:nvPr>
            <p:ph type="dt" sz="half" idx="10"/>
          </p:nvPr>
        </p:nvSpPr>
        <p:spPr/>
        <p:txBody>
          <a:bodyPr/>
          <a:lstStyle/>
          <a:p>
            <a:fld id="{59F56AF0-8096-CB4F-BF5D-E49FA6A247C2}" type="datetimeFigureOut">
              <a:rPr lang="en-US" smtClean="0"/>
              <a:t>11/2/21</a:t>
            </a:fld>
            <a:endParaRPr lang="en-US"/>
          </a:p>
        </p:txBody>
      </p:sp>
      <p:sp>
        <p:nvSpPr>
          <p:cNvPr id="4" name="Footer Placeholder 3">
            <a:extLst>
              <a:ext uri="{FF2B5EF4-FFF2-40B4-BE49-F238E27FC236}">
                <a16:creationId xmlns:a16="http://schemas.microsoft.com/office/drawing/2014/main" id="{350AC832-75C8-174C-AD5B-69D6369480C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D306FC3-5EF0-1F42-B048-1AEA0F7F16FE}"/>
              </a:ext>
            </a:extLst>
          </p:cNvPr>
          <p:cNvSpPr>
            <a:spLocks noGrp="1"/>
          </p:cNvSpPr>
          <p:nvPr>
            <p:ph type="sldNum" sz="quarter" idx="12"/>
          </p:nvPr>
        </p:nvSpPr>
        <p:spPr/>
        <p:txBody>
          <a:bodyPr/>
          <a:lstStyle/>
          <a:p>
            <a:fld id="{103B1EFF-BDB5-3A4E-8A83-E71A1D0BC6ED}" type="slidenum">
              <a:rPr lang="en-US" smtClean="0"/>
              <a:t>‹#›</a:t>
            </a:fld>
            <a:endParaRPr lang="en-US"/>
          </a:p>
        </p:txBody>
      </p:sp>
    </p:spTree>
    <p:extLst>
      <p:ext uri="{BB962C8B-B14F-4D97-AF65-F5344CB8AC3E}">
        <p14:creationId xmlns:p14="http://schemas.microsoft.com/office/powerpoint/2010/main" val="28980454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907BD7F-1874-A249-B3D8-A5F0FB9F9201}"/>
              </a:ext>
            </a:extLst>
          </p:cNvPr>
          <p:cNvSpPr>
            <a:spLocks noGrp="1"/>
          </p:cNvSpPr>
          <p:nvPr>
            <p:ph type="dt" sz="half" idx="10"/>
          </p:nvPr>
        </p:nvSpPr>
        <p:spPr/>
        <p:txBody>
          <a:bodyPr/>
          <a:lstStyle/>
          <a:p>
            <a:fld id="{59F56AF0-8096-CB4F-BF5D-E49FA6A247C2}" type="datetimeFigureOut">
              <a:rPr lang="en-US" smtClean="0"/>
              <a:t>11/2/21</a:t>
            </a:fld>
            <a:endParaRPr lang="en-US"/>
          </a:p>
        </p:txBody>
      </p:sp>
      <p:sp>
        <p:nvSpPr>
          <p:cNvPr id="3" name="Footer Placeholder 2">
            <a:extLst>
              <a:ext uri="{FF2B5EF4-FFF2-40B4-BE49-F238E27FC236}">
                <a16:creationId xmlns:a16="http://schemas.microsoft.com/office/drawing/2014/main" id="{F536FB70-14DF-5448-86F1-88598F86FF9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846A227-6CFE-6649-9128-2C47D378D375}"/>
              </a:ext>
            </a:extLst>
          </p:cNvPr>
          <p:cNvSpPr>
            <a:spLocks noGrp="1"/>
          </p:cNvSpPr>
          <p:nvPr>
            <p:ph type="sldNum" sz="quarter" idx="12"/>
          </p:nvPr>
        </p:nvSpPr>
        <p:spPr/>
        <p:txBody>
          <a:bodyPr/>
          <a:lstStyle/>
          <a:p>
            <a:fld id="{103B1EFF-BDB5-3A4E-8A83-E71A1D0BC6ED}" type="slidenum">
              <a:rPr lang="en-US" smtClean="0"/>
              <a:t>‹#›</a:t>
            </a:fld>
            <a:endParaRPr lang="en-US"/>
          </a:p>
        </p:txBody>
      </p:sp>
    </p:spTree>
    <p:extLst>
      <p:ext uri="{BB962C8B-B14F-4D97-AF65-F5344CB8AC3E}">
        <p14:creationId xmlns:p14="http://schemas.microsoft.com/office/powerpoint/2010/main" val="22240102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15131-BE59-2B4B-98E3-8D16A8D8FE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FE00DA-92DC-2A4D-B4CF-B0D6837E51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3B8D9F-3BB5-9541-98D4-EA84B31470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DA9414-59D7-FD4A-A43E-782A8D5BC80A}"/>
              </a:ext>
            </a:extLst>
          </p:cNvPr>
          <p:cNvSpPr>
            <a:spLocks noGrp="1"/>
          </p:cNvSpPr>
          <p:nvPr>
            <p:ph type="dt" sz="half" idx="10"/>
          </p:nvPr>
        </p:nvSpPr>
        <p:spPr/>
        <p:txBody>
          <a:bodyPr/>
          <a:lstStyle/>
          <a:p>
            <a:fld id="{59F56AF0-8096-CB4F-BF5D-E49FA6A247C2}" type="datetimeFigureOut">
              <a:rPr lang="en-US" smtClean="0"/>
              <a:t>11/2/21</a:t>
            </a:fld>
            <a:endParaRPr lang="en-US"/>
          </a:p>
        </p:txBody>
      </p:sp>
      <p:sp>
        <p:nvSpPr>
          <p:cNvPr id="6" name="Footer Placeholder 5">
            <a:extLst>
              <a:ext uri="{FF2B5EF4-FFF2-40B4-BE49-F238E27FC236}">
                <a16:creationId xmlns:a16="http://schemas.microsoft.com/office/drawing/2014/main" id="{3491CE94-8412-B84F-B01F-B2CB98DC86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CF1028-E010-F643-83C7-D14A9376D797}"/>
              </a:ext>
            </a:extLst>
          </p:cNvPr>
          <p:cNvSpPr>
            <a:spLocks noGrp="1"/>
          </p:cNvSpPr>
          <p:nvPr>
            <p:ph type="sldNum" sz="quarter" idx="12"/>
          </p:nvPr>
        </p:nvSpPr>
        <p:spPr/>
        <p:txBody>
          <a:bodyPr/>
          <a:lstStyle/>
          <a:p>
            <a:fld id="{103B1EFF-BDB5-3A4E-8A83-E71A1D0BC6ED}" type="slidenum">
              <a:rPr lang="en-US" smtClean="0"/>
              <a:t>‹#›</a:t>
            </a:fld>
            <a:endParaRPr lang="en-US"/>
          </a:p>
        </p:txBody>
      </p:sp>
    </p:spTree>
    <p:extLst>
      <p:ext uri="{BB962C8B-B14F-4D97-AF65-F5344CB8AC3E}">
        <p14:creationId xmlns:p14="http://schemas.microsoft.com/office/powerpoint/2010/main" val="2405890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B8E0B-067A-D146-97FD-91B7434FE5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4171026-7363-244D-BF25-E2D2B35755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9A50212-9246-F241-B405-3DFF923E20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6B8C0C-79A5-2D4C-888E-323B79B01501}"/>
              </a:ext>
            </a:extLst>
          </p:cNvPr>
          <p:cNvSpPr>
            <a:spLocks noGrp="1"/>
          </p:cNvSpPr>
          <p:nvPr>
            <p:ph type="dt" sz="half" idx="10"/>
          </p:nvPr>
        </p:nvSpPr>
        <p:spPr/>
        <p:txBody>
          <a:bodyPr/>
          <a:lstStyle/>
          <a:p>
            <a:fld id="{59F56AF0-8096-CB4F-BF5D-E49FA6A247C2}" type="datetimeFigureOut">
              <a:rPr lang="en-US" smtClean="0"/>
              <a:t>11/2/21</a:t>
            </a:fld>
            <a:endParaRPr lang="en-US"/>
          </a:p>
        </p:txBody>
      </p:sp>
      <p:sp>
        <p:nvSpPr>
          <p:cNvPr id="6" name="Footer Placeholder 5">
            <a:extLst>
              <a:ext uri="{FF2B5EF4-FFF2-40B4-BE49-F238E27FC236}">
                <a16:creationId xmlns:a16="http://schemas.microsoft.com/office/drawing/2014/main" id="{90F3D44A-E85B-5F4B-8BF3-8E663E4E9E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24C635-695F-5948-80D2-F4E27AA61F30}"/>
              </a:ext>
            </a:extLst>
          </p:cNvPr>
          <p:cNvSpPr>
            <a:spLocks noGrp="1"/>
          </p:cNvSpPr>
          <p:nvPr>
            <p:ph type="sldNum" sz="quarter" idx="12"/>
          </p:nvPr>
        </p:nvSpPr>
        <p:spPr/>
        <p:txBody>
          <a:bodyPr/>
          <a:lstStyle/>
          <a:p>
            <a:fld id="{103B1EFF-BDB5-3A4E-8A83-E71A1D0BC6ED}" type="slidenum">
              <a:rPr lang="en-US" smtClean="0"/>
              <a:t>‹#›</a:t>
            </a:fld>
            <a:endParaRPr lang="en-US"/>
          </a:p>
        </p:txBody>
      </p:sp>
    </p:spTree>
    <p:extLst>
      <p:ext uri="{BB962C8B-B14F-4D97-AF65-F5344CB8AC3E}">
        <p14:creationId xmlns:p14="http://schemas.microsoft.com/office/powerpoint/2010/main" val="1562028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526A4F-4F9A-7749-A2A5-108E98655D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63FD577-96DF-054F-A0E4-276DA2FA8B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01D94B-BA92-C340-A2FC-1DDCE0FDC5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F56AF0-8096-CB4F-BF5D-E49FA6A247C2}" type="datetimeFigureOut">
              <a:rPr lang="en-US" smtClean="0"/>
              <a:t>11/2/21</a:t>
            </a:fld>
            <a:endParaRPr lang="en-US"/>
          </a:p>
        </p:txBody>
      </p:sp>
      <p:sp>
        <p:nvSpPr>
          <p:cNvPr id="5" name="Footer Placeholder 4">
            <a:extLst>
              <a:ext uri="{FF2B5EF4-FFF2-40B4-BE49-F238E27FC236}">
                <a16:creationId xmlns:a16="http://schemas.microsoft.com/office/drawing/2014/main" id="{17E35181-FBC9-C445-B79D-20C50B3125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96267C-F973-204B-9AD2-0BE86C155F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3B1EFF-BDB5-3A4E-8A83-E71A1D0BC6ED}" type="slidenum">
              <a:rPr lang="en-US" smtClean="0"/>
              <a:t>‹#›</a:t>
            </a:fld>
            <a:endParaRPr lang="en-US"/>
          </a:p>
        </p:txBody>
      </p:sp>
    </p:spTree>
    <p:extLst>
      <p:ext uri="{BB962C8B-B14F-4D97-AF65-F5344CB8AC3E}">
        <p14:creationId xmlns:p14="http://schemas.microsoft.com/office/powerpoint/2010/main" val="2339568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24D95C-5516-B042-A15F-4FC58A7620FE}"/>
              </a:ext>
            </a:extLst>
          </p:cNvPr>
          <p:cNvSpPr>
            <a:spLocks noGrp="1"/>
          </p:cNvSpPr>
          <p:nvPr>
            <p:ph type="ctrTitle"/>
          </p:nvPr>
        </p:nvSpPr>
        <p:spPr>
          <a:xfrm>
            <a:off x="838199" y="1093788"/>
            <a:ext cx="10506455" cy="2967208"/>
          </a:xfrm>
        </p:spPr>
        <p:txBody>
          <a:bodyPr>
            <a:normAutofit/>
          </a:bodyPr>
          <a:lstStyle/>
          <a:p>
            <a:pPr algn="l"/>
            <a:r>
              <a:rPr lang="en-US" sz="3800" b="1" dirty="0"/>
              <a:t>Warming effects on soil microbial abundance and activity is context-dependent on soil, ecosystem, and warming conditions: A meta-analysis</a:t>
            </a:r>
            <a:br>
              <a:rPr lang="en-US" sz="3800" dirty="0"/>
            </a:br>
            <a:endParaRPr lang="en-US" sz="3800" dirty="0"/>
          </a:p>
        </p:txBody>
      </p:sp>
      <p:sp>
        <p:nvSpPr>
          <p:cNvPr id="9" name="Rectangle 8">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 name="Rectangle 10">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6157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26706-28BD-4E4C-A05D-4BBCFC1008D0}"/>
              </a:ext>
            </a:extLst>
          </p:cNvPr>
          <p:cNvSpPr>
            <a:spLocks noGrp="1"/>
          </p:cNvSpPr>
          <p:nvPr>
            <p:ph type="title"/>
          </p:nvPr>
        </p:nvSpPr>
        <p:spPr/>
        <p:txBody>
          <a:bodyPr/>
          <a:lstStyle/>
          <a:p>
            <a:r>
              <a:rPr lang="en-US" dirty="0"/>
              <a:t>Data extraction</a:t>
            </a:r>
          </a:p>
        </p:txBody>
      </p:sp>
      <p:sp>
        <p:nvSpPr>
          <p:cNvPr id="3" name="Content Placeholder 2">
            <a:extLst>
              <a:ext uri="{FF2B5EF4-FFF2-40B4-BE49-F238E27FC236}">
                <a16:creationId xmlns:a16="http://schemas.microsoft.com/office/drawing/2014/main" id="{19AE63AA-A1D3-5748-9939-EAB3FF7D43EE}"/>
              </a:ext>
            </a:extLst>
          </p:cNvPr>
          <p:cNvSpPr>
            <a:spLocks noGrp="1"/>
          </p:cNvSpPr>
          <p:nvPr>
            <p:ph idx="1"/>
          </p:nvPr>
        </p:nvSpPr>
        <p:spPr/>
        <p:txBody>
          <a:bodyPr>
            <a:normAutofit fontScale="92500"/>
          </a:bodyPr>
          <a:lstStyle/>
          <a:p>
            <a:r>
              <a:rPr lang="en-US" dirty="0"/>
              <a:t>Other information recorded:</a:t>
            </a:r>
          </a:p>
          <a:p>
            <a:pPr lvl="1"/>
            <a:r>
              <a:rPr lang="en-US" dirty="0"/>
              <a:t>GPS coordinates of study site</a:t>
            </a:r>
          </a:p>
          <a:p>
            <a:pPr lvl="1"/>
            <a:r>
              <a:rPr lang="en-US" dirty="0"/>
              <a:t>Mean annual temperature (MAT) and Mean annual precipitation (MAP)</a:t>
            </a:r>
          </a:p>
          <a:p>
            <a:pPr lvl="1"/>
            <a:r>
              <a:rPr lang="en-US" dirty="0"/>
              <a:t>Ecosystem type</a:t>
            </a:r>
          </a:p>
          <a:p>
            <a:pPr lvl="1"/>
            <a:r>
              <a:rPr lang="en-US" dirty="0"/>
              <a:t>Soil pH</a:t>
            </a:r>
          </a:p>
          <a:p>
            <a:pPr lvl="1"/>
            <a:r>
              <a:rPr lang="en-US" dirty="0"/>
              <a:t>Warming magnitude, method, and duration</a:t>
            </a:r>
          </a:p>
          <a:p>
            <a:pPr lvl="1"/>
            <a:r>
              <a:rPr lang="en-US" dirty="0"/>
              <a:t>Plant type</a:t>
            </a:r>
          </a:p>
          <a:p>
            <a:pPr lvl="1"/>
            <a:r>
              <a:rPr lang="en-US" dirty="0"/>
              <a:t>Irrigation and fertilization status</a:t>
            </a:r>
          </a:p>
          <a:p>
            <a:r>
              <a:rPr lang="en-US" dirty="0"/>
              <a:t>If MAP, MAT or pH was not given in the paper – obtained those information from global climate and weather database using GPS coordinates</a:t>
            </a:r>
          </a:p>
          <a:p>
            <a:r>
              <a:rPr lang="en-US" dirty="0"/>
              <a:t>Final dataset: 1622 observations collected from 62 warming studies</a:t>
            </a:r>
          </a:p>
        </p:txBody>
      </p:sp>
    </p:spTree>
    <p:extLst>
      <p:ext uri="{BB962C8B-B14F-4D97-AF65-F5344CB8AC3E}">
        <p14:creationId xmlns:p14="http://schemas.microsoft.com/office/powerpoint/2010/main" val="15080640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4CE00-7EA3-3946-88CF-CA2EF5527DF6}"/>
              </a:ext>
            </a:extLst>
          </p:cNvPr>
          <p:cNvSpPr>
            <a:spLocks noGrp="1"/>
          </p:cNvSpPr>
          <p:nvPr>
            <p:ph type="title"/>
          </p:nvPr>
        </p:nvSpPr>
        <p:spPr/>
        <p:txBody>
          <a:bodyPr/>
          <a:lstStyle/>
          <a:p>
            <a:r>
              <a:rPr lang="en-US" dirty="0"/>
              <a:t>Data preparation and analysis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A1AA2342-1BA6-8740-B173-571D0CD6B74E}"/>
                  </a:ext>
                </a:extLst>
              </p:cNvPr>
              <p:cNvSpPr>
                <a:spLocks noGrp="1"/>
              </p:cNvSpPr>
              <p:nvPr>
                <p:ph idx="1"/>
              </p:nvPr>
            </p:nvSpPr>
            <p:spPr/>
            <p:txBody>
              <a:bodyPr/>
              <a:lstStyle/>
              <a:p>
                <a:r>
                  <a:rPr lang="en-US" dirty="0"/>
                  <a:t>Effect Size: Log response ration (</a:t>
                </a:r>
                <a:r>
                  <a:rPr lang="en-US" dirty="0" err="1"/>
                  <a:t>lnR</a:t>
                </a:r>
                <a:r>
                  <a:rPr lang="en-US" dirty="0"/>
                  <a:t>) (Hedges et al., 1999)</a:t>
                </a:r>
              </a:p>
              <a:p>
                <a:pPr lvl="1"/>
                <a14:m>
                  <m:oMath xmlns:m="http://schemas.openxmlformats.org/officeDocument/2006/math">
                    <m:r>
                      <a:rPr lang="en-US" i="1"/>
                      <m:t>𝑙𝑛𝑅</m:t>
                    </m:r>
                    <m:r>
                      <a:rPr lang="en-US" i="1"/>
                      <m:t> = </m:t>
                    </m:r>
                    <m:r>
                      <a:rPr lang="en-US" i="1"/>
                      <m:t>𝑙𝑛</m:t>
                    </m:r>
                    <m:d>
                      <m:dPr>
                        <m:ctrlPr>
                          <a:rPr lang="en-US" i="1"/>
                        </m:ctrlPr>
                      </m:dPr>
                      <m:e>
                        <m:f>
                          <m:fPr>
                            <m:ctrlPr>
                              <a:rPr lang="en-US" i="1"/>
                            </m:ctrlPr>
                          </m:fPr>
                          <m:num>
                            <m:sSub>
                              <m:sSubPr>
                                <m:ctrlPr>
                                  <a:rPr lang="en-US" i="1"/>
                                </m:ctrlPr>
                              </m:sSubPr>
                              <m:e>
                                <m:r>
                                  <a:rPr lang="en-US" i="1"/>
                                  <m:t>𝑋</m:t>
                                </m:r>
                              </m:e>
                              <m:sub>
                                <m:r>
                                  <a:rPr lang="en-US" i="1"/>
                                  <m:t>𝑡</m:t>
                                </m:r>
                              </m:sub>
                            </m:sSub>
                          </m:num>
                          <m:den>
                            <m:sSub>
                              <m:sSubPr>
                                <m:ctrlPr>
                                  <a:rPr lang="en-US" i="1"/>
                                </m:ctrlPr>
                              </m:sSubPr>
                              <m:e>
                                <m:r>
                                  <a:rPr lang="en-US" i="1"/>
                                  <m:t>𝑋</m:t>
                                </m:r>
                              </m:e>
                              <m:sub>
                                <m:r>
                                  <a:rPr lang="en-US" i="1"/>
                                  <m:t>𝑐</m:t>
                                </m:r>
                              </m:sub>
                            </m:sSub>
                          </m:den>
                        </m:f>
                      </m:e>
                    </m:d>
                  </m:oMath>
                </a14:m>
                <a:endParaRPr lang="en-US" dirty="0"/>
              </a:p>
              <a:p>
                <a:r>
                  <a:rPr lang="en-US" dirty="0"/>
                  <a:t>Variance (v):</a:t>
                </a:r>
              </a:p>
              <a:p>
                <a:pPr lvl="1"/>
                <a14:m>
                  <m:oMath xmlns:m="http://schemas.openxmlformats.org/officeDocument/2006/math">
                    <m:r>
                      <a:rPr lang="en-US" i="1"/>
                      <m:t>𝑣</m:t>
                    </m:r>
                    <m:r>
                      <a:rPr lang="en-US" i="1"/>
                      <m:t>= </m:t>
                    </m:r>
                    <m:f>
                      <m:fPr>
                        <m:ctrlPr>
                          <a:rPr lang="en-US" i="1"/>
                        </m:ctrlPr>
                      </m:fPr>
                      <m:num>
                        <m:sSubSup>
                          <m:sSubSupPr>
                            <m:ctrlPr>
                              <a:rPr lang="en-US" i="1"/>
                            </m:ctrlPr>
                          </m:sSubSupPr>
                          <m:e>
                            <m:r>
                              <a:rPr lang="en-US" i="1"/>
                              <m:t>𝑆𝐷</m:t>
                            </m:r>
                          </m:e>
                          <m:sub>
                            <m:r>
                              <a:rPr lang="en-US" i="1"/>
                              <m:t>𝑡</m:t>
                            </m:r>
                          </m:sub>
                          <m:sup>
                            <m:r>
                              <a:rPr lang="en-US" i="1"/>
                              <m:t>2</m:t>
                            </m:r>
                          </m:sup>
                        </m:sSubSup>
                      </m:num>
                      <m:den>
                        <m:r>
                          <a:rPr lang="en-US" i="1"/>
                          <m:t> </m:t>
                        </m:r>
                        <m:sSubSup>
                          <m:sSubSupPr>
                            <m:ctrlPr>
                              <a:rPr lang="en-US" i="1"/>
                            </m:ctrlPr>
                          </m:sSubSupPr>
                          <m:e>
                            <m:r>
                              <a:rPr lang="en-US" i="1"/>
                              <m:t>𝑋</m:t>
                            </m:r>
                          </m:e>
                          <m:sub>
                            <m:r>
                              <a:rPr lang="en-US" i="1"/>
                              <m:t>𝑡</m:t>
                            </m:r>
                          </m:sub>
                          <m:sup>
                            <m:r>
                              <a:rPr lang="en-US" i="1"/>
                              <m:t>2</m:t>
                            </m:r>
                          </m:sup>
                        </m:sSubSup>
                        <m:sSub>
                          <m:sSubPr>
                            <m:ctrlPr>
                              <a:rPr lang="en-US" i="1"/>
                            </m:ctrlPr>
                          </m:sSubPr>
                          <m:e>
                            <m:r>
                              <a:rPr lang="en-US" i="1"/>
                              <m:t>𝑁</m:t>
                            </m:r>
                          </m:e>
                          <m:sub>
                            <m:r>
                              <a:rPr lang="en-US" i="1"/>
                              <m:t>𝑡</m:t>
                            </m:r>
                            <m:r>
                              <a:rPr lang="en-US" i="1"/>
                              <m:t> </m:t>
                            </m:r>
                          </m:sub>
                        </m:sSub>
                      </m:den>
                    </m:f>
                    <m:r>
                      <a:rPr lang="en-US" i="1"/>
                      <m:t> + </m:t>
                    </m:r>
                    <m:f>
                      <m:fPr>
                        <m:ctrlPr>
                          <a:rPr lang="en-US" i="1"/>
                        </m:ctrlPr>
                      </m:fPr>
                      <m:num>
                        <m:sSubSup>
                          <m:sSubSupPr>
                            <m:ctrlPr>
                              <a:rPr lang="en-US" i="1"/>
                            </m:ctrlPr>
                          </m:sSubSupPr>
                          <m:e>
                            <m:r>
                              <a:rPr lang="en-US" i="1"/>
                              <m:t>𝑆𝐷</m:t>
                            </m:r>
                          </m:e>
                          <m:sub>
                            <m:r>
                              <a:rPr lang="en-US" i="1"/>
                              <m:t>𝑐</m:t>
                            </m:r>
                          </m:sub>
                          <m:sup>
                            <m:r>
                              <a:rPr lang="en-US" i="1"/>
                              <m:t>2</m:t>
                            </m:r>
                          </m:sup>
                        </m:sSubSup>
                      </m:num>
                      <m:den>
                        <m:sSubSup>
                          <m:sSubSupPr>
                            <m:ctrlPr>
                              <a:rPr lang="en-US" i="1"/>
                            </m:ctrlPr>
                          </m:sSubSupPr>
                          <m:e>
                            <m:r>
                              <a:rPr lang="en-US" i="1"/>
                              <m:t>𝑋</m:t>
                            </m:r>
                          </m:e>
                          <m:sub>
                            <m:r>
                              <a:rPr lang="en-US" i="1"/>
                              <m:t>𝑐</m:t>
                            </m:r>
                          </m:sub>
                          <m:sup>
                            <m:r>
                              <a:rPr lang="en-US" i="1"/>
                              <m:t>2</m:t>
                            </m:r>
                          </m:sup>
                        </m:sSubSup>
                        <m:sSub>
                          <m:sSubPr>
                            <m:ctrlPr>
                              <a:rPr lang="en-US" i="1"/>
                            </m:ctrlPr>
                          </m:sSubPr>
                          <m:e>
                            <m:r>
                              <a:rPr lang="en-US" i="1"/>
                              <m:t>𝑁</m:t>
                            </m:r>
                          </m:e>
                          <m:sub>
                            <m:r>
                              <a:rPr lang="en-US" i="1"/>
                              <m:t>𝑐</m:t>
                            </m:r>
                          </m:sub>
                        </m:sSub>
                      </m:den>
                    </m:f>
                  </m:oMath>
                </a14:m>
                <a:endParaRPr lang="en-US" dirty="0"/>
              </a:p>
              <a:p>
                <a:r>
                  <a:rPr lang="en-US" dirty="0"/>
                  <a:t>Weight (w):</a:t>
                </a:r>
              </a:p>
              <a:p>
                <a:pPr lvl="1"/>
                <a14:m>
                  <m:oMath xmlns:m="http://schemas.openxmlformats.org/officeDocument/2006/math">
                    <m:r>
                      <a:rPr lang="en-US" i="1"/>
                      <m:t>𝑤</m:t>
                    </m:r>
                    <m:r>
                      <a:rPr lang="en-US" i="1"/>
                      <m:t> = </m:t>
                    </m:r>
                    <m:f>
                      <m:fPr>
                        <m:ctrlPr>
                          <a:rPr lang="en-US" i="1"/>
                        </m:ctrlPr>
                      </m:fPr>
                      <m:num>
                        <m:sSub>
                          <m:sSubPr>
                            <m:ctrlPr>
                              <a:rPr lang="en-US" i="1"/>
                            </m:ctrlPr>
                          </m:sSubPr>
                          <m:e>
                            <m:r>
                              <a:rPr lang="en-US" i="1"/>
                              <m:t>𝑁</m:t>
                            </m:r>
                          </m:e>
                          <m:sub>
                            <m:r>
                              <a:rPr lang="en-US" i="1"/>
                              <m:t>𝑡</m:t>
                            </m:r>
                          </m:sub>
                        </m:sSub>
                        <m:r>
                          <a:rPr lang="en-US" i="1"/>
                          <m:t> </m:t>
                        </m:r>
                        <m:sSub>
                          <m:sSubPr>
                            <m:ctrlPr>
                              <a:rPr lang="en-US" i="1"/>
                            </m:ctrlPr>
                          </m:sSubPr>
                          <m:e>
                            <m:r>
                              <a:rPr lang="en-US" i="1"/>
                              <m:t>𝑁</m:t>
                            </m:r>
                          </m:e>
                          <m:sub>
                            <m:r>
                              <a:rPr lang="en-US" i="1"/>
                              <m:t>𝑐</m:t>
                            </m:r>
                          </m:sub>
                        </m:sSub>
                      </m:num>
                      <m:den>
                        <m:sSub>
                          <m:sSubPr>
                            <m:ctrlPr>
                              <a:rPr lang="en-US" i="1"/>
                            </m:ctrlPr>
                          </m:sSubPr>
                          <m:e>
                            <m:r>
                              <a:rPr lang="en-US" i="1"/>
                              <m:t>𝑁</m:t>
                            </m:r>
                          </m:e>
                          <m:sub>
                            <m:r>
                              <a:rPr lang="en-US" i="1"/>
                              <m:t>𝑡</m:t>
                            </m:r>
                          </m:sub>
                        </m:sSub>
                        <m:r>
                          <a:rPr lang="en-US"/>
                          <m:t> </m:t>
                        </m:r>
                        <m:sSub>
                          <m:sSubPr>
                            <m:ctrlPr>
                              <a:rPr lang="en-US" i="1"/>
                            </m:ctrlPr>
                          </m:sSubPr>
                          <m:e>
                            <m:r>
                              <a:rPr lang="en-US" i="1"/>
                              <m:t>𝑁</m:t>
                            </m:r>
                          </m:e>
                          <m:sub>
                            <m:r>
                              <a:rPr lang="en-US" i="1"/>
                              <m:t>𝑐</m:t>
                            </m:r>
                          </m:sub>
                        </m:sSub>
                      </m:den>
                    </m:f>
                    <m:r>
                      <a:rPr lang="en-US" i="1"/>
                      <m:t> +</m:t>
                    </m:r>
                    <m:f>
                      <m:fPr>
                        <m:ctrlPr>
                          <a:rPr lang="en-US" i="1"/>
                        </m:ctrlPr>
                      </m:fPr>
                      <m:num>
                        <m:sSub>
                          <m:sSubPr>
                            <m:ctrlPr>
                              <a:rPr lang="en-US" i="1"/>
                            </m:ctrlPr>
                          </m:sSubPr>
                          <m:e>
                            <m:r>
                              <a:rPr lang="en-US" i="1"/>
                              <m:t>𝑦</m:t>
                            </m:r>
                          </m:e>
                          <m:sub>
                            <m:r>
                              <a:rPr lang="en-US" i="1"/>
                              <m:t>𝑡</m:t>
                            </m:r>
                          </m:sub>
                        </m:sSub>
                        <m:r>
                          <a:rPr lang="en-US" i="1"/>
                          <m:t> </m:t>
                        </m:r>
                        <m:sSub>
                          <m:sSubPr>
                            <m:ctrlPr>
                              <a:rPr lang="en-US" i="1"/>
                            </m:ctrlPr>
                          </m:sSubPr>
                          <m:e>
                            <m:r>
                              <a:rPr lang="en-US" i="1"/>
                              <m:t>𝑦</m:t>
                            </m:r>
                          </m:e>
                          <m:sub>
                            <m:r>
                              <a:rPr lang="en-US" i="1"/>
                              <m:t>𝑐</m:t>
                            </m:r>
                          </m:sub>
                        </m:sSub>
                      </m:num>
                      <m:den>
                        <m:sSub>
                          <m:sSubPr>
                            <m:ctrlPr>
                              <a:rPr lang="en-US" i="1"/>
                            </m:ctrlPr>
                          </m:sSubPr>
                          <m:e>
                            <m:r>
                              <a:rPr lang="en-US" i="1"/>
                              <m:t>𝑦</m:t>
                            </m:r>
                          </m:e>
                          <m:sub>
                            <m:r>
                              <a:rPr lang="en-US" i="1"/>
                              <m:t>𝑡</m:t>
                            </m:r>
                          </m:sub>
                        </m:sSub>
                        <m:r>
                          <a:rPr lang="en-US"/>
                          <m:t> </m:t>
                        </m:r>
                        <m:sSub>
                          <m:sSubPr>
                            <m:ctrlPr>
                              <a:rPr lang="en-US" i="1"/>
                            </m:ctrlPr>
                          </m:sSubPr>
                          <m:e>
                            <m:r>
                              <a:rPr lang="en-US" i="1"/>
                              <m:t>𝑦</m:t>
                            </m:r>
                          </m:e>
                          <m:sub>
                            <m:r>
                              <a:rPr lang="en-US" i="1"/>
                              <m:t>𝑐</m:t>
                            </m:r>
                          </m:sub>
                        </m:sSub>
                      </m:den>
                    </m:f>
                  </m:oMath>
                </a14:m>
                <a:endParaRPr lang="en-US" dirty="0"/>
              </a:p>
            </p:txBody>
          </p:sp>
        </mc:Choice>
        <mc:Fallback>
          <p:sp>
            <p:nvSpPr>
              <p:cNvPr id="3" name="Content Placeholder 2">
                <a:extLst>
                  <a:ext uri="{FF2B5EF4-FFF2-40B4-BE49-F238E27FC236}">
                    <a16:creationId xmlns:a16="http://schemas.microsoft.com/office/drawing/2014/main" id="{A1AA2342-1BA6-8740-B173-571D0CD6B74E}"/>
                  </a:ext>
                </a:extLst>
              </p:cNvPr>
              <p:cNvSpPr>
                <a:spLocks noGrp="1" noRot="1" noChangeAspect="1" noMove="1" noResize="1" noEditPoints="1" noAdjustHandles="1" noChangeArrowheads="1" noChangeShapeType="1" noTextEdit="1"/>
              </p:cNvSpPr>
              <p:nvPr>
                <p:ph idx="1"/>
              </p:nvPr>
            </p:nvSpPr>
            <p:spPr>
              <a:blipFill>
                <a:blip r:embed="rId2"/>
                <a:stretch>
                  <a:fillRect l="-1086" t="-2326"/>
                </a:stretch>
              </a:blipFill>
            </p:spPr>
            <p:txBody>
              <a:bodyPr/>
              <a:lstStyle/>
              <a:p>
                <a:r>
                  <a:rPr lang="en-US">
                    <a:noFill/>
                  </a:rPr>
                  <a:t> </a:t>
                </a:r>
              </a:p>
            </p:txBody>
          </p:sp>
        </mc:Fallback>
      </mc:AlternateContent>
    </p:spTree>
    <p:extLst>
      <p:ext uri="{BB962C8B-B14F-4D97-AF65-F5344CB8AC3E}">
        <p14:creationId xmlns:p14="http://schemas.microsoft.com/office/powerpoint/2010/main" val="12481142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364C3-B802-B44D-BBC5-B5762AA13E39}"/>
              </a:ext>
            </a:extLst>
          </p:cNvPr>
          <p:cNvSpPr>
            <a:spLocks noGrp="1"/>
          </p:cNvSpPr>
          <p:nvPr>
            <p:ph type="title"/>
          </p:nvPr>
        </p:nvSpPr>
        <p:spPr/>
        <p:txBody>
          <a:bodyPr/>
          <a:lstStyle/>
          <a:p>
            <a:r>
              <a:rPr lang="en-US" dirty="0"/>
              <a:t>Data preparation and analysis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81E5A99-6ADA-E849-959D-2F27208CA7DB}"/>
                  </a:ext>
                </a:extLst>
              </p:cNvPr>
              <p:cNvSpPr>
                <a:spLocks noGrp="1"/>
              </p:cNvSpPr>
              <p:nvPr>
                <p:ph idx="1"/>
              </p:nvPr>
            </p:nvSpPr>
            <p:spPr/>
            <p:txBody>
              <a:bodyPr>
                <a:normAutofit lnSpcReduction="10000"/>
              </a:bodyPr>
              <a:lstStyle/>
              <a:p>
                <a:r>
                  <a:rPr lang="en-US" dirty="0"/>
                  <a:t>The mean effect size was calculated as: </a:t>
                </a:r>
              </a:p>
              <a:p>
                <a:pPr lvl="1"/>
                <a14:m>
                  <m:oMath xmlns:m="http://schemas.openxmlformats.org/officeDocument/2006/math">
                    <m:r>
                      <a:rPr lang="en-US" i="1"/>
                      <m:t>𝑙𝑛</m:t>
                    </m:r>
                    <m:acc>
                      <m:accPr>
                        <m:chr m:val="̅"/>
                        <m:ctrlPr>
                          <a:rPr lang="en-US" i="1"/>
                        </m:ctrlPr>
                      </m:accPr>
                      <m:e>
                        <m:r>
                          <a:rPr lang="en-US" i="1"/>
                          <m:t>𝑅</m:t>
                        </m:r>
                        <m:r>
                          <a:rPr lang="en-US" i="1"/>
                          <m:t> </m:t>
                        </m:r>
                      </m:e>
                    </m:acc>
                    <m:r>
                      <a:rPr lang="en-US" i="1"/>
                      <m:t>=</m:t>
                    </m:r>
                    <m:f>
                      <m:fPr>
                        <m:ctrlPr>
                          <a:rPr lang="en-US" i="1"/>
                        </m:ctrlPr>
                      </m:fPr>
                      <m:num>
                        <m:nary>
                          <m:naryPr>
                            <m:chr m:val="∑"/>
                            <m:limLoc m:val="undOvr"/>
                            <m:ctrlPr>
                              <a:rPr lang="en-US" i="1"/>
                            </m:ctrlPr>
                          </m:naryPr>
                          <m:sub>
                            <m:r>
                              <a:rPr lang="en-US" i="1"/>
                              <m:t>𝑖</m:t>
                            </m:r>
                            <m:r>
                              <a:rPr lang="en-US" i="1"/>
                              <m:t>=1</m:t>
                            </m:r>
                          </m:sub>
                          <m:sup>
                            <m:r>
                              <a:rPr lang="en-US" i="1"/>
                              <m:t>𝑚</m:t>
                            </m:r>
                          </m:sup>
                          <m:e>
                            <m:sSub>
                              <m:sSubPr>
                                <m:ctrlPr>
                                  <a:rPr lang="en-US" i="1"/>
                                </m:ctrlPr>
                              </m:sSubPr>
                              <m:e>
                                <m:r>
                                  <a:rPr lang="en-US" i="1"/>
                                  <m:t>𝑤</m:t>
                                </m:r>
                              </m:e>
                              <m:sub>
                                <m:r>
                                  <a:rPr lang="en-US" i="1"/>
                                  <m:t>𝑖</m:t>
                                </m:r>
                              </m:sub>
                            </m:sSub>
                            <m:r>
                              <a:rPr lang="en-US" i="1"/>
                              <m:t>𝑙𝑛</m:t>
                            </m:r>
                            <m:sSub>
                              <m:sSubPr>
                                <m:ctrlPr>
                                  <a:rPr lang="en-US" i="1"/>
                                </m:ctrlPr>
                              </m:sSubPr>
                              <m:e>
                                <m:r>
                                  <a:rPr lang="en-US" i="1"/>
                                  <m:t>𝑅</m:t>
                                </m:r>
                              </m:e>
                              <m:sub>
                                <m:r>
                                  <a:rPr lang="en-US" i="1"/>
                                  <m:t>𝑖</m:t>
                                </m:r>
                              </m:sub>
                            </m:sSub>
                          </m:e>
                        </m:nary>
                      </m:num>
                      <m:den>
                        <m:nary>
                          <m:naryPr>
                            <m:chr m:val="∑"/>
                            <m:limLoc m:val="undOvr"/>
                            <m:ctrlPr>
                              <a:rPr lang="en-US" i="1"/>
                            </m:ctrlPr>
                          </m:naryPr>
                          <m:sub>
                            <m:r>
                              <a:rPr lang="en-US" i="1"/>
                              <m:t>𝑖</m:t>
                            </m:r>
                            <m:r>
                              <a:rPr lang="en-US" i="1"/>
                              <m:t>=1</m:t>
                            </m:r>
                          </m:sub>
                          <m:sup>
                            <m:r>
                              <a:rPr lang="en-US" i="1"/>
                              <m:t>𝑚</m:t>
                            </m:r>
                          </m:sup>
                          <m:e>
                            <m:sSub>
                              <m:sSubPr>
                                <m:ctrlPr>
                                  <a:rPr lang="en-US" i="1"/>
                                </m:ctrlPr>
                              </m:sSubPr>
                              <m:e>
                                <m:r>
                                  <a:rPr lang="en-US" i="1"/>
                                  <m:t>𝑤</m:t>
                                </m:r>
                              </m:e>
                              <m:sub>
                                <m:r>
                                  <a:rPr lang="en-US" i="1"/>
                                  <m:t>𝑖</m:t>
                                </m:r>
                              </m:sub>
                            </m:sSub>
                          </m:e>
                        </m:nary>
                      </m:den>
                    </m:f>
                  </m:oMath>
                </a14:m>
                <a:endParaRPr lang="en-US" dirty="0"/>
              </a:p>
              <a:p>
                <a:r>
                  <a:rPr lang="en-US" dirty="0"/>
                  <a:t>percentage change was calculated as: </a:t>
                </a:r>
              </a:p>
              <a:p>
                <a:pPr lvl="1"/>
                <a14:m>
                  <m:oMath xmlns:m="http://schemas.openxmlformats.org/officeDocument/2006/math">
                    <m:r>
                      <a:rPr lang="en-US" i="1"/>
                      <m:t>% </m:t>
                    </m:r>
                    <m:r>
                      <a:rPr lang="en-US" i="1"/>
                      <m:t>𝑐h𝑎𝑛𝑔𝑒</m:t>
                    </m:r>
                    <m:r>
                      <a:rPr lang="en-US" i="1"/>
                      <m:t> = </m:t>
                    </m:r>
                    <m:sSup>
                      <m:sSupPr>
                        <m:ctrlPr>
                          <a:rPr lang="en-US" i="1"/>
                        </m:ctrlPr>
                      </m:sSupPr>
                      <m:e>
                        <m:r>
                          <a:rPr lang="en-US" i="1"/>
                          <m:t>(</m:t>
                        </m:r>
                        <m:r>
                          <a:rPr lang="en-US" i="1"/>
                          <m:t>𝑒</m:t>
                        </m:r>
                        <m:r>
                          <a:rPr lang="en-US" i="1"/>
                          <m:t> </m:t>
                        </m:r>
                      </m:e>
                      <m:sup>
                        <m:acc>
                          <m:accPr>
                            <m:chr m:val="̅"/>
                            <m:ctrlPr>
                              <a:rPr lang="en-US" i="1"/>
                            </m:ctrlPr>
                          </m:accPr>
                          <m:e>
                            <m:r>
                              <a:rPr lang="en-US" i="1"/>
                              <m:t>𝑙𝑛𝑅</m:t>
                            </m:r>
                          </m:e>
                        </m:acc>
                        <m:r>
                          <a:rPr lang="en-US" i="1"/>
                          <m:t> </m:t>
                        </m:r>
                      </m:sup>
                    </m:sSup>
                    <m:r>
                      <a:rPr lang="en-US" i="1"/>
                      <m:t>−1)× 100%</m:t>
                    </m:r>
                  </m:oMath>
                </a14:m>
                <a:endParaRPr lang="en-US" dirty="0"/>
              </a:p>
              <a:p>
                <a:r>
                  <a:rPr lang="en-US" dirty="0"/>
                  <a:t>Total 10 predictor variables – relative importance determined using “</a:t>
                </a:r>
                <a:r>
                  <a:rPr lang="en-US" dirty="0" err="1"/>
                  <a:t>cforest</a:t>
                </a:r>
                <a:r>
                  <a:rPr lang="en-US" dirty="0"/>
                  <a:t>” &amp; “</a:t>
                </a:r>
                <a:r>
                  <a:rPr lang="en-US" dirty="0" err="1"/>
                  <a:t>varimp</a:t>
                </a:r>
                <a:r>
                  <a:rPr lang="en-US" dirty="0"/>
                  <a:t>” function (“party” package) in R.</a:t>
                </a:r>
              </a:p>
              <a:p>
                <a:r>
                  <a:rPr lang="en-US" dirty="0"/>
                  <a:t>Top six predictors were selected for model fitting.</a:t>
                </a:r>
              </a:p>
              <a:p>
                <a:r>
                  <a:rPr lang="en-US" dirty="0"/>
                  <a:t>Additive multivariate meta-regression model using “</a:t>
                </a:r>
                <a:r>
                  <a:rPr lang="en-US" dirty="0" err="1"/>
                  <a:t>rma.mv</a:t>
                </a:r>
                <a:r>
                  <a:rPr lang="en-US" dirty="0"/>
                  <a:t>” function (“</a:t>
                </a:r>
                <a:r>
                  <a:rPr lang="en-US" dirty="0" err="1"/>
                  <a:t>metafor</a:t>
                </a:r>
                <a:r>
                  <a:rPr lang="en-US" dirty="0"/>
                  <a:t>” package) in R</a:t>
                </a:r>
              </a:p>
            </p:txBody>
          </p:sp>
        </mc:Choice>
        <mc:Fallback>
          <p:sp>
            <p:nvSpPr>
              <p:cNvPr id="3" name="Content Placeholder 2">
                <a:extLst>
                  <a:ext uri="{FF2B5EF4-FFF2-40B4-BE49-F238E27FC236}">
                    <a16:creationId xmlns:a16="http://schemas.microsoft.com/office/drawing/2014/main" id="{681E5A99-6ADA-E849-959D-2F27208CA7DB}"/>
                  </a:ext>
                </a:extLst>
              </p:cNvPr>
              <p:cNvSpPr>
                <a:spLocks noGrp="1" noRot="1" noChangeAspect="1" noMove="1" noResize="1" noEditPoints="1" noAdjustHandles="1" noChangeArrowheads="1" noChangeShapeType="1" noTextEdit="1"/>
              </p:cNvSpPr>
              <p:nvPr>
                <p:ph idx="1"/>
              </p:nvPr>
            </p:nvSpPr>
            <p:spPr>
              <a:blipFill>
                <a:blip r:embed="rId2"/>
                <a:stretch>
                  <a:fillRect l="-1086" t="-3198" r="-1568"/>
                </a:stretch>
              </a:blipFill>
            </p:spPr>
            <p:txBody>
              <a:bodyPr/>
              <a:lstStyle/>
              <a:p>
                <a:r>
                  <a:rPr lang="en-US">
                    <a:noFill/>
                  </a:rPr>
                  <a:t> </a:t>
                </a:r>
              </a:p>
            </p:txBody>
          </p:sp>
        </mc:Fallback>
      </mc:AlternateContent>
    </p:spTree>
    <p:extLst>
      <p:ext uri="{BB962C8B-B14F-4D97-AF65-F5344CB8AC3E}">
        <p14:creationId xmlns:p14="http://schemas.microsoft.com/office/powerpoint/2010/main" val="2789722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9370F-F723-534D-9612-F312D83CBADF}"/>
              </a:ext>
            </a:extLst>
          </p:cNvPr>
          <p:cNvSpPr>
            <a:spLocks noGrp="1"/>
          </p:cNvSpPr>
          <p:nvPr>
            <p:ph type="title"/>
          </p:nvPr>
        </p:nvSpPr>
        <p:spPr/>
        <p:txBody>
          <a:bodyPr/>
          <a:lstStyle/>
          <a:p>
            <a:r>
              <a:rPr lang="en-US" dirty="0"/>
              <a:t>Results</a:t>
            </a:r>
          </a:p>
        </p:txBody>
      </p:sp>
      <p:pic>
        <p:nvPicPr>
          <p:cNvPr id="4" name="Content Placeholder 3" descr="Map&#10;&#10;Description automatically generated">
            <a:extLst>
              <a:ext uri="{FF2B5EF4-FFF2-40B4-BE49-F238E27FC236}">
                <a16:creationId xmlns:a16="http://schemas.microsoft.com/office/drawing/2014/main" id="{42C7F885-9518-5B4F-B9AD-05A4FACB84DC}"/>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221868" y="1671250"/>
            <a:ext cx="5677014" cy="4351338"/>
          </a:xfrm>
          <a:prstGeom prst="rect">
            <a:avLst/>
          </a:prstGeom>
        </p:spPr>
      </p:pic>
      <p:sp>
        <p:nvSpPr>
          <p:cNvPr id="5" name="TextBox 4">
            <a:extLst>
              <a:ext uri="{FF2B5EF4-FFF2-40B4-BE49-F238E27FC236}">
                <a16:creationId xmlns:a16="http://schemas.microsoft.com/office/drawing/2014/main" id="{1FE6C745-E51A-B148-835E-4605E30DBACD}"/>
              </a:ext>
            </a:extLst>
          </p:cNvPr>
          <p:cNvSpPr txBox="1"/>
          <p:nvPr/>
        </p:nvSpPr>
        <p:spPr>
          <a:xfrm>
            <a:off x="1477961" y="6176963"/>
            <a:ext cx="9236078" cy="369332"/>
          </a:xfrm>
          <a:prstGeom prst="rect">
            <a:avLst/>
          </a:prstGeom>
          <a:noFill/>
        </p:spPr>
        <p:txBody>
          <a:bodyPr wrap="square" rtlCol="0">
            <a:spAutoFit/>
          </a:bodyPr>
          <a:lstStyle/>
          <a:p>
            <a:pPr algn="ctr"/>
            <a:r>
              <a:rPr lang="en-US" dirty="0"/>
              <a:t>Geographical distribution and ecosystem types of warming experiment included in meta-analysis</a:t>
            </a:r>
          </a:p>
        </p:txBody>
      </p:sp>
    </p:spTree>
    <p:extLst>
      <p:ext uri="{BB962C8B-B14F-4D97-AF65-F5344CB8AC3E}">
        <p14:creationId xmlns:p14="http://schemas.microsoft.com/office/powerpoint/2010/main" val="36131863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AABE0-2162-2C49-BD4B-76F07F18DBD6}"/>
              </a:ext>
            </a:extLst>
          </p:cNvPr>
          <p:cNvSpPr>
            <a:spLocks noGrp="1"/>
          </p:cNvSpPr>
          <p:nvPr>
            <p:ph type="title"/>
          </p:nvPr>
        </p:nvSpPr>
        <p:spPr/>
        <p:txBody>
          <a:bodyPr/>
          <a:lstStyle/>
          <a:p>
            <a:r>
              <a:rPr lang="en-US" dirty="0"/>
              <a:t>Variable importance</a:t>
            </a:r>
          </a:p>
        </p:txBody>
      </p:sp>
      <p:pic>
        <p:nvPicPr>
          <p:cNvPr id="5" name="Content Placeholder 4" descr="Graphical user interface, chart, application&#10;&#10;Description automatically generated">
            <a:extLst>
              <a:ext uri="{FF2B5EF4-FFF2-40B4-BE49-F238E27FC236}">
                <a16:creationId xmlns:a16="http://schemas.microsoft.com/office/drawing/2014/main" id="{7AE69679-E35D-2742-A93E-8737F5D08D23}"/>
              </a:ext>
            </a:extLst>
          </p:cNvPr>
          <p:cNvPicPr>
            <a:picLocks noGrp="1" noChangeAspect="1"/>
          </p:cNvPicPr>
          <p:nvPr>
            <p:ph idx="1"/>
          </p:nvPr>
        </p:nvPicPr>
        <p:blipFill>
          <a:blip r:embed="rId2"/>
          <a:stretch>
            <a:fillRect/>
          </a:stretch>
        </p:blipFill>
        <p:spPr>
          <a:xfrm>
            <a:off x="937559" y="1825625"/>
            <a:ext cx="10316882" cy="4351338"/>
          </a:xfrm>
        </p:spPr>
      </p:pic>
    </p:spTree>
    <p:extLst>
      <p:ext uri="{BB962C8B-B14F-4D97-AF65-F5344CB8AC3E}">
        <p14:creationId xmlns:p14="http://schemas.microsoft.com/office/powerpoint/2010/main" val="1051607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hart, box and whisker chart&#10;&#10;Description automatically generated">
            <a:extLst>
              <a:ext uri="{FF2B5EF4-FFF2-40B4-BE49-F238E27FC236}">
                <a16:creationId xmlns:a16="http://schemas.microsoft.com/office/drawing/2014/main" id="{BD82AF38-0346-8A47-AC4D-DBF127A87BA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45044" y="1816117"/>
            <a:ext cx="4411663" cy="4449763"/>
          </a:xfrm>
          <a:prstGeom prst="rect">
            <a:avLst/>
          </a:prstGeom>
        </p:spPr>
      </p:pic>
      <p:pic>
        <p:nvPicPr>
          <p:cNvPr id="4" name="Content Placeholder 3" descr="Chart, box and whisker chart&#10;&#10;Description automatically generated">
            <a:extLst>
              <a:ext uri="{FF2B5EF4-FFF2-40B4-BE49-F238E27FC236}">
                <a16:creationId xmlns:a16="http://schemas.microsoft.com/office/drawing/2014/main" id="{26143C4E-9BF3-5944-B2CD-697095BB75EE}"/>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838200" y="1792364"/>
            <a:ext cx="4471988" cy="4449763"/>
          </a:xfrm>
          <a:prstGeom prst="rect">
            <a:avLst/>
          </a:prstGeom>
        </p:spPr>
      </p:pic>
      <p:sp>
        <p:nvSpPr>
          <p:cNvPr id="2" name="Title 1">
            <a:extLst>
              <a:ext uri="{FF2B5EF4-FFF2-40B4-BE49-F238E27FC236}">
                <a16:creationId xmlns:a16="http://schemas.microsoft.com/office/drawing/2014/main" id="{69FB001F-3EBA-974B-A844-92E0B5B86238}"/>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5200" dirty="0"/>
              <a:t>Warming effects on soil microbes</a:t>
            </a:r>
            <a:endParaRPr lang="en-US" sz="5200" kern="1200" dirty="0">
              <a:solidFill>
                <a:schemeClr val="tx1"/>
              </a:solidFill>
              <a:latin typeface="+mj-lt"/>
              <a:ea typeface="+mj-ea"/>
              <a:cs typeface="+mj-cs"/>
            </a:endParaRPr>
          </a:p>
        </p:txBody>
      </p:sp>
    </p:spTree>
    <p:extLst>
      <p:ext uri="{BB962C8B-B14F-4D97-AF65-F5344CB8AC3E}">
        <p14:creationId xmlns:p14="http://schemas.microsoft.com/office/powerpoint/2010/main" val="40166037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757DF-4EBB-394A-A3A4-CC2F68222A7D}"/>
              </a:ext>
            </a:extLst>
          </p:cNvPr>
          <p:cNvSpPr>
            <a:spLocks noGrp="1"/>
          </p:cNvSpPr>
          <p:nvPr>
            <p:ph type="title"/>
          </p:nvPr>
        </p:nvSpPr>
        <p:spPr/>
        <p:txBody>
          <a:bodyPr/>
          <a:lstStyle/>
          <a:p>
            <a:r>
              <a:rPr lang="en-US" dirty="0"/>
              <a:t>Effects of warming magnitude and duration</a:t>
            </a:r>
          </a:p>
        </p:txBody>
      </p:sp>
      <p:sp>
        <p:nvSpPr>
          <p:cNvPr id="3" name="Content Placeholder 2">
            <a:extLst>
              <a:ext uri="{FF2B5EF4-FFF2-40B4-BE49-F238E27FC236}">
                <a16:creationId xmlns:a16="http://schemas.microsoft.com/office/drawing/2014/main" id="{CEA80D33-7FC4-E745-8F8A-2F35BEF5E828}"/>
              </a:ext>
            </a:extLst>
          </p:cNvPr>
          <p:cNvSpPr>
            <a:spLocks noGrp="1"/>
          </p:cNvSpPr>
          <p:nvPr>
            <p:ph idx="1"/>
          </p:nvPr>
        </p:nvSpPr>
        <p:spPr/>
        <p:txBody>
          <a:bodyPr/>
          <a:lstStyle/>
          <a:p>
            <a:r>
              <a:rPr lang="en-US" dirty="0"/>
              <a:t>Warming effect on total biomass (z = -2.86, p = 0.0042), bacteria (z = -2.06, p = 0.039), fungi (z = -4.82, p &lt; 0.001), and G- bacteria (z = -2.19, p = 0.0282) was negatively correlated to warming magnitude but warming effect on MBC and G+ bacteria was not correlated to magnitude of warming</a:t>
            </a:r>
          </a:p>
          <a:p>
            <a:r>
              <a:rPr lang="en-US" dirty="0"/>
              <a:t>Warming duration did not seem to have strong influence on either of these microbial groups</a:t>
            </a:r>
            <a:r>
              <a:rPr lang="en-US" dirty="0">
                <a:effectLst/>
              </a:rPr>
              <a:t> </a:t>
            </a:r>
          </a:p>
          <a:p>
            <a:r>
              <a:rPr lang="en-US" dirty="0"/>
              <a:t>Similarly, warming effects on soil respiration ( z = 3.82, p = 0.0001) was positively correlated with warming magnitude and warming duration influences microbial respiration ( z = 2.165, p = 0.030).</a:t>
            </a:r>
          </a:p>
        </p:txBody>
      </p:sp>
    </p:spTree>
    <p:extLst>
      <p:ext uri="{BB962C8B-B14F-4D97-AF65-F5344CB8AC3E}">
        <p14:creationId xmlns:p14="http://schemas.microsoft.com/office/powerpoint/2010/main" val="5385754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B2D084-5786-B34F-9FBC-7BFD3F4B0898}"/>
              </a:ext>
            </a:extLst>
          </p:cNvPr>
          <p:cNvSpPr>
            <a:spLocks noGrp="1"/>
          </p:cNvSpPr>
          <p:nvPr>
            <p:ph type="title"/>
          </p:nvPr>
        </p:nvSpPr>
        <p:spPr>
          <a:xfrm>
            <a:off x="638881" y="457200"/>
            <a:ext cx="10909640" cy="1368614"/>
          </a:xfrm>
        </p:spPr>
        <p:txBody>
          <a:bodyPr vert="horz" lIns="91440" tIns="45720" rIns="91440" bIns="45720" rtlCol="0" anchor="ctr">
            <a:normAutofit/>
          </a:bodyPr>
          <a:lstStyle/>
          <a:p>
            <a:pPr algn="ctr"/>
            <a:r>
              <a:rPr lang="en-US" sz="4600"/>
              <a:t>Microbial response to warming in different ecosystem</a:t>
            </a:r>
          </a:p>
        </p:txBody>
      </p:sp>
      <p:sp>
        <p:nvSpPr>
          <p:cNvPr id="13"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hart&#10;&#10;Description automatically generated">
            <a:extLst>
              <a:ext uri="{FF2B5EF4-FFF2-40B4-BE49-F238E27FC236}">
                <a16:creationId xmlns:a16="http://schemas.microsoft.com/office/drawing/2014/main" id="{B775EE25-62D1-9E48-B4C5-93B309C51D00}"/>
              </a:ext>
            </a:extLst>
          </p:cNvPr>
          <p:cNvPicPr>
            <a:picLocks noChangeAspect="1"/>
          </p:cNvPicPr>
          <p:nvPr/>
        </p:nvPicPr>
        <p:blipFill>
          <a:blip r:embed="rId2"/>
          <a:stretch>
            <a:fillRect/>
          </a:stretch>
        </p:blipFill>
        <p:spPr>
          <a:xfrm>
            <a:off x="5673666" y="2157316"/>
            <a:ext cx="3697449" cy="3965093"/>
          </a:xfrm>
          <a:prstGeom prst="rect">
            <a:avLst/>
          </a:prstGeom>
        </p:spPr>
      </p:pic>
      <p:pic>
        <p:nvPicPr>
          <p:cNvPr id="4" name="Content Placeholder 3" descr="Chart, box and whisker chart&#10;&#10;Description automatically generated">
            <a:extLst>
              <a:ext uri="{FF2B5EF4-FFF2-40B4-BE49-F238E27FC236}">
                <a16:creationId xmlns:a16="http://schemas.microsoft.com/office/drawing/2014/main" id="{405C90D4-E9E9-C449-9582-A0E5AAE802C9}"/>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122083" y="2157023"/>
            <a:ext cx="3985314" cy="3965386"/>
          </a:xfrm>
          <a:prstGeom prst="rect">
            <a:avLst/>
          </a:prstGeom>
        </p:spPr>
      </p:pic>
      <p:sp>
        <p:nvSpPr>
          <p:cNvPr id="7" name="TextBox 6">
            <a:extLst>
              <a:ext uri="{FF2B5EF4-FFF2-40B4-BE49-F238E27FC236}">
                <a16:creationId xmlns:a16="http://schemas.microsoft.com/office/drawing/2014/main" id="{5EA6EF4B-906F-B749-B805-30FFC13FD118}"/>
              </a:ext>
            </a:extLst>
          </p:cNvPr>
          <p:cNvSpPr txBox="1"/>
          <p:nvPr/>
        </p:nvSpPr>
        <p:spPr>
          <a:xfrm>
            <a:off x="1246910" y="6293924"/>
            <a:ext cx="8334654" cy="369332"/>
          </a:xfrm>
          <a:prstGeom prst="rect">
            <a:avLst/>
          </a:prstGeom>
          <a:noFill/>
        </p:spPr>
        <p:txBody>
          <a:bodyPr wrap="none" rtlCol="0">
            <a:spAutoFit/>
          </a:bodyPr>
          <a:lstStyle/>
          <a:p>
            <a:r>
              <a:rPr lang="en-US" dirty="0"/>
              <a:t>a = Agroecosystem, b = Controlled environment, c = Grassland, d = Old-field ecosystem </a:t>
            </a:r>
          </a:p>
        </p:txBody>
      </p:sp>
    </p:spTree>
    <p:extLst>
      <p:ext uri="{BB962C8B-B14F-4D97-AF65-F5344CB8AC3E}">
        <p14:creationId xmlns:p14="http://schemas.microsoft.com/office/powerpoint/2010/main" val="25040107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7C82B5-47BC-6F41-8A39-8C69F20FB464}"/>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3600"/>
              <a:t>Microbial response to warming in different soil pH</a:t>
            </a:r>
          </a:p>
        </p:txBody>
      </p:sp>
      <p:pic>
        <p:nvPicPr>
          <p:cNvPr id="4" name="Content Placeholder 3" descr="Chart, diagram, box and whisker chart&#10;&#10;Description automatically generated">
            <a:extLst>
              <a:ext uri="{FF2B5EF4-FFF2-40B4-BE49-F238E27FC236}">
                <a16:creationId xmlns:a16="http://schemas.microsoft.com/office/drawing/2014/main" id="{513FBB18-BCA9-9C48-8EFA-7E00162FEB6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81234" y="2391292"/>
            <a:ext cx="5828261" cy="3307537"/>
          </a:xfrm>
          <a:prstGeom prst="rect">
            <a:avLst/>
          </a:prstGeom>
        </p:spPr>
      </p:pic>
      <p:pic>
        <p:nvPicPr>
          <p:cNvPr id="5" name="Content Placeholder 3" descr="Chart, box and whisker chart&#10;&#10;Description automatically generated">
            <a:extLst>
              <a:ext uri="{FF2B5EF4-FFF2-40B4-BE49-F238E27FC236}">
                <a16:creationId xmlns:a16="http://schemas.microsoft.com/office/drawing/2014/main" id="{0BE52953-FC14-124D-A787-A96602BD823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82505" y="2427437"/>
            <a:ext cx="5828261" cy="3263824"/>
          </a:xfrm>
          <a:prstGeom prst="rect">
            <a:avLst/>
          </a:prstGeom>
        </p:spPr>
      </p:pic>
      <p:sp>
        <p:nvSpPr>
          <p:cNvPr id="6" name="TextBox 5">
            <a:extLst>
              <a:ext uri="{FF2B5EF4-FFF2-40B4-BE49-F238E27FC236}">
                <a16:creationId xmlns:a16="http://schemas.microsoft.com/office/drawing/2014/main" id="{27830FF2-F19E-1E4E-B694-6430CFA78228}"/>
              </a:ext>
            </a:extLst>
          </p:cNvPr>
          <p:cNvSpPr txBox="1"/>
          <p:nvPr/>
        </p:nvSpPr>
        <p:spPr>
          <a:xfrm>
            <a:off x="2800352" y="6015033"/>
            <a:ext cx="5757602" cy="369332"/>
          </a:xfrm>
          <a:prstGeom prst="rect">
            <a:avLst/>
          </a:prstGeom>
          <a:noFill/>
        </p:spPr>
        <p:txBody>
          <a:bodyPr wrap="none" rtlCol="0">
            <a:spAutoFit/>
          </a:bodyPr>
          <a:lstStyle/>
          <a:p>
            <a:r>
              <a:rPr lang="en-US" dirty="0"/>
              <a:t>a = Acidic (&lt; 6.5),  b = Alkaline (&gt; 7.5), c = Neutral (6.5 – 7.5)</a:t>
            </a:r>
          </a:p>
        </p:txBody>
      </p:sp>
    </p:spTree>
    <p:extLst>
      <p:ext uri="{BB962C8B-B14F-4D97-AF65-F5344CB8AC3E}">
        <p14:creationId xmlns:p14="http://schemas.microsoft.com/office/powerpoint/2010/main" val="34563040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B7454D-B82D-8B41-86F9-EEE132C9AA4D}"/>
              </a:ext>
            </a:extLst>
          </p:cNvPr>
          <p:cNvSpPr>
            <a:spLocks noGrp="1"/>
          </p:cNvSpPr>
          <p:nvPr>
            <p:ph type="title"/>
          </p:nvPr>
        </p:nvSpPr>
        <p:spPr>
          <a:xfrm>
            <a:off x="638881" y="457200"/>
            <a:ext cx="10909640" cy="1368614"/>
          </a:xfrm>
        </p:spPr>
        <p:txBody>
          <a:bodyPr vert="horz" lIns="91440" tIns="45720" rIns="91440" bIns="45720" rtlCol="0" anchor="ctr">
            <a:noAutofit/>
          </a:bodyPr>
          <a:lstStyle/>
          <a:p>
            <a:pPr algn="ctr"/>
            <a:r>
              <a:rPr lang="en-US" sz="4800" dirty="0"/>
              <a:t>Microbial response to warming vary with different warming methods</a:t>
            </a:r>
          </a:p>
        </p:txBody>
      </p:sp>
      <p:sp>
        <p:nvSpPr>
          <p:cNvPr id="12"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3" descr="Chart, diagram&#10;&#10;Description automatically generated">
            <a:extLst>
              <a:ext uri="{FF2B5EF4-FFF2-40B4-BE49-F238E27FC236}">
                <a16:creationId xmlns:a16="http://schemas.microsoft.com/office/drawing/2014/main" id="{E941158A-372B-7947-9EBC-0A5A4C680FE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34105" y="2641158"/>
            <a:ext cx="5614416" cy="3158108"/>
          </a:xfrm>
          <a:prstGeom prst="rect">
            <a:avLst/>
          </a:prstGeom>
        </p:spPr>
      </p:pic>
      <p:pic>
        <p:nvPicPr>
          <p:cNvPr id="4" name="Content Placeholder 3" descr="Chart, diagram, box and whisker chart&#10;&#10;Description automatically generated">
            <a:extLst>
              <a:ext uri="{FF2B5EF4-FFF2-40B4-BE49-F238E27FC236}">
                <a16:creationId xmlns:a16="http://schemas.microsoft.com/office/drawing/2014/main" id="{DBDF5AB1-217E-9043-B9A4-31F741784364}"/>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59845" y="2655195"/>
            <a:ext cx="5614416" cy="3144071"/>
          </a:xfrm>
          <a:prstGeom prst="rect">
            <a:avLst/>
          </a:prstGeom>
        </p:spPr>
      </p:pic>
      <p:sp>
        <p:nvSpPr>
          <p:cNvPr id="6" name="TextBox 5">
            <a:extLst>
              <a:ext uri="{FF2B5EF4-FFF2-40B4-BE49-F238E27FC236}">
                <a16:creationId xmlns:a16="http://schemas.microsoft.com/office/drawing/2014/main" id="{DC628224-BAC1-F640-8A3B-05CDECB38FBA}"/>
              </a:ext>
            </a:extLst>
          </p:cNvPr>
          <p:cNvSpPr txBox="1"/>
          <p:nvPr/>
        </p:nvSpPr>
        <p:spPr>
          <a:xfrm>
            <a:off x="2357443" y="6043608"/>
            <a:ext cx="6137514" cy="369332"/>
          </a:xfrm>
          <a:prstGeom prst="rect">
            <a:avLst/>
          </a:prstGeom>
          <a:noFill/>
        </p:spPr>
        <p:txBody>
          <a:bodyPr wrap="none" rtlCol="0">
            <a:spAutoFit/>
          </a:bodyPr>
          <a:lstStyle/>
          <a:p>
            <a:r>
              <a:rPr lang="en-US" dirty="0"/>
              <a:t>a = heating cables, b = infrared heaters, c = open-top chambers </a:t>
            </a:r>
          </a:p>
        </p:txBody>
      </p:sp>
    </p:spTree>
    <p:extLst>
      <p:ext uri="{BB962C8B-B14F-4D97-AF65-F5344CB8AC3E}">
        <p14:creationId xmlns:p14="http://schemas.microsoft.com/office/powerpoint/2010/main" val="2002091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DFC7183-0318-9443-8387-E82CE69D088D}"/>
              </a:ext>
            </a:extLst>
          </p:cNvPr>
          <p:cNvSpPr>
            <a:spLocks noGrp="1"/>
          </p:cNvSpPr>
          <p:nvPr>
            <p:ph type="title"/>
          </p:nvPr>
        </p:nvSpPr>
        <p:spPr>
          <a:xfrm>
            <a:off x="643467" y="321734"/>
            <a:ext cx="10905066" cy="1135737"/>
          </a:xfrm>
        </p:spPr>
        <p:txBody>
          <a:bodyPr>
            <a:normAutofit/>
          </a:bodyPr>
          <a:lstStyle/>
          <a:p>
            <a:r>
              <a:rPr lang="en-US" sz="3600"/>
              <a:t>Global Warming</a:t>
            </a:r>
          </a:p>
        </p:txBody>
      </p:sp>
      <p:sp>
        <p:nvSpPr>
          <p:cNvPr id="3" name="Content Placeholder 2">
            <a:extLst>
              <a:ext uri="{FF2B5EF4-FFF2-40B4-BE49-F238E27FC236}">
                <a16:creationId xmlns:a16="http://schemas.microsoft.com/office/drawing/2014/main" id="{55864FF2-34F3-9548-9502-E3B1A03C80D0}"/>
              </a:ext>
            </a:extLst>
          </p:cNvPr>
          <p:cNvSpPr>
            <a:spLocks noGrp="1"/>
          </p:cNvSpPr>
          <p:nvPr>
            <p:ph idx="1"/>
          </p:nvPr>
        </p:nvSpPr>
        <p:spPr>
          <a:xfrm>
            <a:off x="643469" y="1782981"/>
            <a:ext cx="4008384" cy="4393982"/>
          </a:xfrm>
        </p:spPr>
        <p:txBody>
          <a:bodyPr>
            <a:normAutofit/>
          </a:bodyPr>
          <a:lstStyle/>
          <a:p>
            <a:r>
              <a:rPr lang="en-US" sz="2000" dirty="0"/>
              <a:t>The average global temperature on Earth has increased by a little more than 1° Celsius (2° Fahrenheit) since 1880.</a:t>
            </a:r>
          </a:p>
          <a:p>
            <a:r>
              <a:rPr lang="en-US" sz="2000" dirty="0"/>
              <a:t>Prediction:</a:t>
            </a:r>
          </a:p>
          <a:p>
            <a:pPr lvl="1"/>
            <a:r>
              <a:rPr lang="en-US" sz="2000" dirty="0"/>
              <a:t> It will rise by 1.5</a:t>
            </a:r>
            <a:r>
              <a:rPr lang="en-US" sz="2000" baseline="30000" dirty="0"/>
              <a:t>o</a:t>
            </a:r>
            <a:r>
              <a:rPr lang="en-US" sz="2000" dirty="0"/>
              <a:t>C to 2</a:t>
            </a:r>
            <a:r>
              <a:rPr lang="en-US" sz="2000" baseline="30000" dirty="0"/>
              <a:t>o</a:t>
            </a:r>
            <a:r>
              <a:rPr lang="en-US" sz="2000" dirty="0"/>
              <a:t>C by the end of 21st century </a:t>
            </a:r>
          </a:p>
          <a:p>
            <a:r>
              <a:rPr lang="en-US" sz="2000" dirty="0"/>
              <a:t>Consequences:  </a:t>
            </a:r>
          </a:p>
          <a:p>
            <a:pPr lvl="1"/>
            <a:r>
              <a:rPr lang="en-US" sz="2000" dirty="0"/>
              <a:t>altered the structure and functions of terrestrial ecosystem.</a:t>
            </a:r>
          </a:p>
          <a:p>
            <a:pPr lvl="1"/>
            <a:r>
              <a:rPr lang="en-US" sz="2000" dirty="0"/>
              <a:t>drive disbalance to ecosystem carbon budgeting</a:t>
            </a:r>
            <a:endParaRPr lang="en-US" sz="2000" dirty="0">
              <a:effectLst/>
            </a:endParaRPr>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Map&#10;&#10;Description automatically generated">
            <a:extLst>
              <a:ext uri="{FF2B5EF4-FFF2-40B4-BE49-F238E27FC236}">
                <a16:creationId xmlns:a16="http://schemas.microsoft.com/office/drawing/2014/main" id="{567D818F-D8D7-BC44-B84B-7586DA648CDD}"/>
              </a:ext>
            </a:extLst>
          </p:cNvPr>
          <p:cNvPicPr>
            <a:picLocks noChangeAspect="1"/>
          </p:cNvPicPr>
          <p:nvPr/>
        </p:nvPicPr>
        <p:blipFill>
          <a:blip r:embed="rId2"/>
          <a:stretch>
            <a:fillRect/>
          </a:stretch>
        </p:blipFill>
        <p:spPr>
          <a:xfrm>
            <a:off x="5295320" y="1457471"/>
            <a:ext cx="6253212" cy="4218271"/>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0490454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EF155-86EA-9144-8E77-389D1764D36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C203D66-13F2-644A-A4A7-A9312CAFBF43}"/>
              </a:ext>
            </a:extLst>
          </p:cNvPr>
          <p:cNvSpPr>
            <a:spLocks noGrp="1"/>
          </p:cNvSpPr>
          <p:nvPr>
            <p:ph idx="1"/>
          </p:nvPr>
        </p:nvSpPr>
        <p:spPr/>
        <p:txBody>
          <a:bodyPr>
            <a:normAutofit fontScale="92500" lnSpcReduction="10000"/>
          </a:bodyPr>
          <a:lstStyle/>
          <a:p>
            <a:r>
              <a:rPr lang="en-US" dirty="0"/>
              <a:t>Warming increased total microbial biomass, bacterial biomass, and soil respiration while it decreased enzyme activities.</a:t>
            </a:r>
          </a:p>
          <a:p>
            <a:r>
              <a:rPr lang="en-US" dirty="0"/>
              <a:t>Higher degree of warming decrease microbial biomass and increased soil respiration.</a:t>
            </a:r>
          </a:p>
          <a:p>
            <a:r>
              <a:rPr lang="en-US" dirty="0"/>
              <a:t>Soil warming had strong impact on soil microbes in cultivated lands compared to undisturbed grassland.</a:t>
            </a:r>
          </a:p>
          <a:p>
            <a:r>
              <a:rPr lang="en-US" dirty="0"/>
              <a:t>Warming decreases fungal abundance but increase bacterial abundances in acidic pH – no effect on neutral and alkaline </a:t>
            </a:r>
            <a:r>
              <a:rPr lang="en-US" dirty="0" err="1"/>
              <a:t>pH.</a:t>
            </a:r>
            <a:endParaRPr lang="en-US" dirty="0"/>
          </a:p>
          <a:p>
            <a:r>
              <a:rPr lang="en-US" dirty="0"/>
              <a:t>Open top method of warming had a positive correlation with microbial abundance. </a:t>
            </a:r>
            <a:br>
              <a:rPr lang="en-US" dirty="0"/>
            </a:br>
            <a:endParaRPr lang="en-US" dirty="0"/>
          </a:p>
        </p:txBody>
      </p:sp>
    </p:spTree>
    <p:extLst>
      <p:ext uri="{BB962C8B-B14F-4D97-AF65-F5344CB8AC3E}">
        <p14:creationId xmlns:p14="http://schemas.microsoft.com/office/powerpoint/2010/main" val="40398389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0" name="Freeform: Shape 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1" name="Freeform: Shape 1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E2A3765-658E-BB4A-BB92-CFE73997D1D7}"/>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kern="1200" dirty="0">
                <a:solidFill>
                  <a:schemeClr val="tx1"/>
                </a:solidFill>
                <a:latin typeface="+mj-lt"/>
                <a:ea typeface="+mj-ea"/>
                <a:cs typeface="+mj-cs"/>
              </a:rPr>
              <a:t>Feedback!</a:t>
            </a:r>
          </a:p>
        </p:txBody>
      </p:sp>
      <p:sp>
        <p:nvSpPr>
          <p:cNvPr id="32" name="Rectangle 1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4868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AA540BF-D874-8147-9086-128F1BD743D1}"/>
              </a:ext>
            </a:extLst>
          </p:cNvPr>
          <p:cNvSpPr>
            <a:spLocks noGrp="1"/>
          </p:cNvSpPr>
          <p:nvPr>
            <p:ph type="title"/>
          </p:nvPr>
        </p:nvSpPr>
        <p:spPr>
          <a:xfrm>
            <a:off x="643467" y="321734"/>
            <a:ext cx="4970877" cy="1135737"/>
          </a:xfrm>
        </p:spPr>
        <p:txBody>
          <a:bodyPr>
            <a:normAutofit/>
          </a:bodyPr>
          <a:lstStyle/>
          <a:p>
            <a:r>
              <a:rPr lang="en-US" sz="3600"/>
              <a:t>Impact on soil microbes</a:t>
            </a:r>
          </a:p>
        </p:txBody>
      </p:sp>
      <p:sp>
        <p:nvSpPr>
          <p:cNvPr id="3" name="Content Placeholder 2">
            <a:extLst>
              <a:ext uri="{FF2B5EF4-FFF2-40B4-BE49-F238E27FC236}">
                <a16:creationId xmlns:a16="http://schemas.microsoft.com/office/drawing/2014/main" id="{D1F7D14B-915D-EF40-B656-B2A803D6AE40}"/>
              </a:ext>
            </a:extLst>
          </p:cNvPr>
          <p:cNvSpPr>
            <a:spLocks noGrp="1"/>
          </p:cNvSpPr>
          <p:nvPr>
            <p:ph idx="1"/>
          </p:nvPr>
        </p:nvSpPr>
        <p:spPr>
          <a:xfrm>
            <a:off x="643468" y="1782981"/>
            <a:ext cx="4970877" cy="4393982"/>
          </a:xfrm>
        </p:spPr>
        <p:txBody>
          <a:bodyPr>
            <a:normAutofit/>
          </a:bodyPr>
          <a:lstStyle/>
          <a:p>
            <a:r>
              <a:rPr lang="en-US" sz="2000" dirty="0"/>
              <a:t>The soil micro-organisms play a crucial role in determining the terrestrial carbon cycle and climate change feedback, by carrying out SOM decomposition and nutrients cycling </a:t>
            </a:r>
          </a:p>
          <a:p>
            <a:r>
              <a:rPr lang="en-US" sz="2000" dirty="0"/>
              <a:t>Warming accelerates microbial decomposition,  catalysis and degradation of soil enzymes, thus more C released to the atmosphere.</a:t>
            </a:r>
          </a:p>
          <a:p>
            <a:r>
              <a:rPr lang="en-US" sz="2000" dirty="0"/>
              <a:t>Owing difference in physiology and ecological adaptation, bacteria and fungi respond differently to increased temperature</a:t>
            </a:r>
          </a:p>
        </p:txBody>
      </p:sp>
      <p:sp>
        <p:nvSpPr>
          <p:cNvPr id="12" name="Isosceles Triangle 11">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agram&#10;&#10;Description automatically generated">
            <a:extLst>
              <a:ext uri="{FF2B5EF4-FFF2-40B4-BE49-F238E27FC236}">
                <a16:creationId xmlns:a16="http://schemas.microsoft.com/office/drawing/2014/main" id="{EF915D78-1AA7-8F4A-A4DC-616B0BD55BEE}"/>
              </a:ext>
            </a:extLst>
          </p:cNvPr>
          <p:cNvPicPr>
            <a:picLocks noChangeAspect="1"/>
          </p:cNvPicPr>
          <p:nvPr/>
        </p:nvPicPr>
        <p:blipFill>
          <a:blip r:embed="rId2"/>
          <a:stretch>
            <a:fillRect/>
          </a:stretch>
        </p:blipFill>
        <p:spPr>
          <a:xfrm>
            <a:off x="6257813" y="1134150"/>
            <a:ext cx="5290720" cy="4589698"/>
          </a:xfrm>
          <a:prstGeom prst="rect">
            <a:avLst/>
          </a:prstGeom>
        </p:spPr>
      </p:pic>
      <p:grpSp>
        <p:nvGrpSpPr>
          <p:cNvPr id="16" name="Group 15">
            <a:extLst>
              <a:ext uri="{FF2B5EF4-FFF2-40B4-BE49-F238E27FC236}">
                <a16:creationId xmlns:a16="http://schemas.microsoft.com/office/drawing/2014/main" id="{15CBE6EC-46EF-45D9-8E16-DCDC5917CA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94720" y="0"/>
            <a:ext cx="1097280" cy="1097280"/>
            <a:chOff x="11094720" y="0"/>
            <a:chExt cx="1097280" cy="1097280"/>
          </a:xfrm>
        </p:grpSpPr>
        <p:sp>
          <p:nvSpPr>
            <p:cNvPr id="17" name="Isosceles Triangle 16">
              <a:extLst>
                <a:ext uri="{FF2B5EF4-FFF2-40B4-BE49-F238E27FC236}">
                  <a16:creationId xmlns:a16="http://schemas.microsoft.com/office/drawing/2014/main" id="{DEEDCD65-9740-4F34-BDF1-9C068E0532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1094720" y="0"/>
              <a:ext cx="1097280" cy="1097280"/>
            </a:xfrm>
            <a:prstGeom prst="triangle">
              <a:avLst>
                <a:gd name="adj" fmla="val 10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4B3DA7FD-5CC0-46D1-9DFB-5BAF6BE24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189552" y="127618"/>
              <a:ext cx="457894" cy="457894"/>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595491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F8A5963-9E67-4C44-8249-AAD3EC658FA7}"/>
              </a:ext>
            </a:extLst>
          </p:cNvPr>
          <p:cNvSpPr>
            <a:spLocks noGrp="1"/>
          </p:cNvSpPr>
          <p:nvPr>
            <p:ph type="title"/>
          </p:nvPr>
        </p:nvSpPr>
        <p:spPr>
          <a:xfrm>
            <a:off x="643467" y="321734"/>
            <a:ext cx="10905066" cy="1135737"/>
          </a:xfrm>
        </p:spPr>
        <p:txBody>
          <a:bodyPr>
            <a:normAutofit/>
          </a:bodyPr>
          <a:lstStyle/>
          <a:p>
            <a:r>
              <a:rPr lang="en-US" sz="3600" dirty="0"/>
              <a:t>Microbial response to warming</a:t>
            </a:r>
          </a:p>
        </p:txBody>
      </p:sp>
      <p:sp>
        <p:nvSpPr>
          <p:cNvPr id="3" name="Content Placeholder 2">
            <a:extLst>
              <a:ext uri="{FF2B5EF4-FFF2-40B4-BE49-F238E27FC236}">
                <a16:creationId xmlns:a16="http://schemas.microsoft.com/office/drawing/2014/main" id="{B4E2C8BE-D4A6-2943-9D14-46ADD09A35D1}"/>
              </a:ext>
            </a:extLst>
          </p:cNvPr>
          <p:cNvSpPr>
            <a:spLocks noGrp="1"/>
          </p:cNvSpPr>
          <p:nvPr>
            <p:ph idx="1"/>
          </p:nvPr>
        </p:nvSpPr>
        <p:spPr>
          <a:xfrm>
            <a:off x="643467" y="1782981"/>
            <a:ext cx="10905066" cy="4393982"/>
          </a:xfrm>
        </p:spPr>
        <p:txBody>
          <a:bodyPr>
            <a:normAutofit/>
          </a:bodyPr>
          <a:lstStyle/>
          <a:p>
            <a:r>
              <a:rPr lang="en-US" sz="2200" dirty="0"/>
              <a:t>Not consistent - usually depends on degree and duration of warming, climatic variables and soil characteristics</a:t>
            </a:r>
            <a:r>
              <a:rPr lang="en-US" sz="2200" dirty="0">
                <a:effectLst/>
              </a:rPr>
              <a:t> </a:t>
            </a:r>
            <a:endParaRPr lang="en-US" sz="2200" dirty="0"/>
          </a:p>
          <a:p>
            <a:r>
              <a:rPr lang="en-US" sz="2200" dirty="0"/>
              <a:t>Zhang et al. (2005) reported total microbial biomass and fungal biomass decreased with the increased soil temperature, however, the total bacterial biomass was not significantly affected. </a:t>
            </a:r>
          </a:p>
          <a:p>
            <a:r>
              <a:rPr lang="en-US" sz="2200" dirty="0"/>
              <a:t>In contrast, Sheik et al. (2011) found higher total microbial biomass in heated plots than in control plots.</a:t>
            </a:r>
          </a:p>
          <a:p>
            <a:r>
              <a:rPr lang="en-US" sz="2200" dirty="0"/>
              <a:t>De Angelis et al. (2015) found a 5-degree increase in soil temperature marginally reduced fungal biomass in temperate forest soil whereas </a:t>
            </a:r>
            <a:r>
              <a:rPr lang="en-US" sz="2200" dirty="0" err="1"/>
              <a:t>Clemmensen</a:t>
            </a:r>
            <a:r>
              <a:rPr lang="en-US" sz="2200" dirty="0"/>
              <a:t> et al. (2013) showed that higher soil temperature in boreal forest stimulates the fungal biomass and activity</a:t>
            </a:r>
            <a:r>
              <a:rPr lang="en-US" sz="2200" dirty="0">
                <a:effectLst/>
              </a:rPr>
              <a:t> </a:t>
            </a:r>
            <a:endParaRPr lang="en-US" sz="2200" dirty="0"/>
          </a:p>
        </p:txBody>
      </p:sp>
      <p:sp>
        <p:nvSpPr>
          <p:cNvPr id="23" name="Rectangle 22">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Rectangle 2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792824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91AACC2-B3BD-9740-B67C-B9DFEDB3320A}"/>
              </a:ext>
            </a:extLst>
          </p:cNvPr>
          <p:cNvSpPr>
            <a:spLocks noGrp="1"/>
          </p:cNvSpPr>
          <p:nvPr>
            <p:ph type="title"/>
          </p:nvPr>
        </p:nvSpPr>
        <p:spPr>
          <a:xfrm>
            <a:off x="643467" y="321734"/>
            <a:ext cx="10905066" cy="1135737"/>
          </a:xfrm>
        </p:spPr>
        <p:txBody>
          <a:bodyPr>
            <a:normAutofit/>
          </a:bodyPr>
          <a:lstStyle/>
          <a:p>
            <a:r>
              <a:rPr lang="en-US" sz="3600" dirty="0"/>
              <a:t>Purpose</a:t>
            </a:r>
          </a:p>
        </p:txBody>
      </p:sp>
      <p:sp>
        <p:nvSpPr>
          <p:cNvPr id="3" name="Content Placeholder 2">
            <a:extLst>
              <a:ext uri="{FF2B5EF4-FFF2-40B4-BE49-F238E27FC236}">
                <a16:creationId xmlns:a16="http://schemas.microsoft.com/office/drawing/2014/main" id="{F6B65FCC-5FED-7B40-8564-DA0B3868C45C}"/>
              </a:ext>
            </a:extLst>
          </p:cNvPr>
          <p:cNvSpPr>
            <a:spLocks noGrp="1"/>
          </p:cNvSpPr>
          <p:nvPr>
            <p:ph idx="1"/>
          </p:nvPr>
        </p:nvSpPr>
        <p:spPr>
          <a:xfrm>
            <a:off x="643467" y="1782981"/>
            <a:ext cx="10905066" cy="4393982"/>
          </a:xfrm>
        </p:spPr>
        <p:txBody>
          <a:bodyPr>
            <a:normAutofit/>
          </a:bodyPr>
          <a:lstStyle/>
          <a:p>
            <a:r>
              <a:rPr lang="en-US" sz="2200" dirty="0"/>
              <a:t>Due to conflicting trend of warming effects on soil microbes from previous studies, we lack proper understanding of how various environmental, climatic and agricultural management factors determine the warming effects on soil micro-organisms.</a:t>
            </a:r>
          </a:p>
          <a:p>
            <a:r>
              <a:rPr lang="en-US" sz="2200" dirty="0"/>
              <a:t>We sought to explain how soil microbial community composition and activity shifts with elevated soil temperature  and what factors influence the warming response to soil microbes using the meta-analytic approach</a:t>
            </a:r>
          </a:p>
          <a:p>
            <a:r>
              <a:rPr lang="en-US" sz="2200" dirty="0"/>
              <a:t>We compiled the data (mean and standard deviation) from 62 previously published warming experiments and interpreted the effect size associated with each response variable using a mixed-effect model in metaphor package in R to conclude our findings</a:t>
            </a:r>
          </a:p>
          <a:p>
            <a:endParaRPr lang="en-US" sz="2200" dirty="0"/>
          </a:p>
        </p:txBody>
      </p:sp>
      <p:sp>
        <p:nvSpPr>
          <p:cNvPr id="23" name="Rectangle 22">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Isosceles Triangle 24">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Rectangle 28">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939878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4F190-2E88-2044-9B63-B4FCA6E84D50}"/>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6C6C803E-79E9-0C45-91EA-5AF813A28713}"/>
              </a:ext>
            </a:extLst>
          </p:cNvPr>
          <p:cNvSpPr>
            <a:spLocks noGrp="1"/>
          </p:cNvSpPr>
          <p:nvPr>
            <p:ph idx="1"/>
          </p:nvPr>
        </p:nvSpPr>
        <p:spPr/>
        <p:txBody>
          <a:bodyPr/>
          <a:lstStyle/>
          <a:p>
            <a:pPr marL="0" indent="0">
              <a:buNone/>
            </a:pPr>
            <a:r>
              <a:rPr lang="en-US" dirty="0"/>
              <a:t>			Literature Search</a:t>
            </a:r>
          </a:p>
          <a:p>
            <a:r>
              <a:rPr lang="en-US" dirty="0"/>
              <a:t>Sources: </a:t>
            </a:r>
          </a:p>
          <a:p>
            <a:pPr lvl="1"/>
            <a:r>
              <a:rPr lang="en-US" dirty="0"/>
              <a:t>Web of Science</a:t>
            </a:r>
          </a:p>
          <a:p>
            <a:pPr lvl="1"/>
            <a:r>
              <a:rPr lang="en-US" dirty="0"/>
              <a:t>Google scholar</a:t>
            </a:r>
          </a:p>
          <a:p>
            <a:pPr lvl="1"/>
            <a:r>
              <a:rPr lang="en-US" dirty="0"/>
              <a:t>TTU library database</a:t>
            </a:r>
          </a:p>
          <a:p>
            <a:r>
              <a:rPr lang="en-US" dirty="0"/>
              <a:t>Keywords:</a:t>
            </a:r>
          </a:p>
          <a:p>
            <a:pPr lvl="1"/>
            <a:r>
              <a:rPr lang="en-US" dirty="0"/>
              <a:t>Experimental warming, elevated temperature, global warming, soil microbial diversity, soil microbial abundance, soil microorganisms, soil bacteria, soil fungi, soil respiration, heterotrophic respiration, soil microbial activity, extracellular enzyme activity etc.</a:t>
            </a:r>
          </a:p>
        </p:txBody>
      </p:sp>
    </p:spTree>
    <p:extLst>
      <p:ext uri="{BB962C8B-B14F-4D97-AF65-F5344CB8AC3E}">
        <p14:creationId xmlns:p14="http://schemas.microsoft.com/office/powerpoint/2010/main" val="1131828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8782D-7332-1F46-9B29-4D985FF0CC36}"/>
              </a:ext>
            </a:extLst>
          </p:cNvPr>
          <p:cNvSpPr>
            <a:spLocks noGrp="1"/>
          </p:cNvSpPr>
          <p:nvPr>
            <p:ph type="title"/>
          </p:nvPr>
        </p:nvSpPr>
        <p:spPr/>
        <p:txBody>
          <a:bodyPr/>
          <a:lstStyle/>
          <a:p>
            <a:r>
              <a:rPr lang="en-US" dirty="0"/>
              <a:t>Paper selection criteria</a:t>
            </a:r>
          </a:p>
        </p:txBody>
      </p:sp>
      <p:sp>
        <p:nvSpPr>
          <p:cNvPr id="3" name="Content Placeholder 2">
            <a:extLst>
              <a:ext uri="{FF2B5EF4-FFF2-40B4-BE49-F238E27FC236}">
                <a16:creationId xmlns:a16="http://schemas.microsoft.com/office/drawing/2014/main" id="{3D69C4EC-B7D0-B240-8036-EA63CED175D3}"/>
              </a:ext>
            </a:extLst>
          </p:cNvPr>
          <p:cNvSpPr>
            <a:spLocks noGrp="1"/>
          </p:cNvSpPr>
          <p:nvPr>
            <p:ph idx="1"/>
          </p:nvPr>
        </p:nvSpPr>
        <p:spPr/>
        <p:txBody>
          <a:bodyPr>
            <a:normAutofit fontScale="85000" lnSpcReduction="20000"/>
          </a:bodyPr>
          <a:lstStyle/>
          <a:p>
            <a:r>
              <a:rPr lang="en-US" dirty="0"/>
              <a:t>studies had reported control data (mean, sample size, and standard deviation (SD) or standard error (SE) alongside treatment data; </a:t>
            </a:r>
          </a:p>
          <a:p>
            <a:r>
              <a:rPr lang="en-US" dirty="0"/>
              <a:t>warming experiment lasted for at least one growing season unless it was a lab experiment; </a:t>
            </a:r>
          </a:p>
          <a:p>
            <a:r>
              <a:rPr lang="en-US" dirty="0"/>
              <a:t>clearly stated warming procedures (e.g., warming technique, the magnitude of warming, and warming duration; </a:t>
            </a:r>
          </a:p>
          <a:p>
            <a:r>
              <a:rPr lang="en-US" dirty="0"/>
              <a:t>climatic conditions, vegetation, land use, soil physicochemical characteristics were similar between control and treatment plots (in case of laboratory experiments, control and treatment samples incubated at the same temperature);</a:t>
            </a:r>
          </a:p>
          <a:p>
            <a:r>
              <a:rPr lang="en-US" dirty="0"/>
              <a:t> studies that included interacting factors other than temperature had to be designed with a separate subplot for temperature treatment. </a:t>
            </a:r>
          </a:p>
          <a:p>
            <a:r>
              <a:rPr lang="en-US" dirty="0"/>
              <a:t>we also excluded warming studies that were conducted in the forest ecosystem.</a:t>
            </a:r>
          </a:p>
          <a:p>
            <a:endParaRPr lang="en-US" dirty="0"/>
          </a:p>
        </p:txBody>
      </p:sp>
    </p:spTree>
    <p:extLst>
      <p:ext uri="{BB962C8B-B14F-4D97-AF65-F5344CB8AC3E}">
        <p14:creationId xmlns:p14="http://schemas.microsoft.com/office/powerpoint/2010/main" val="2556964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0CA8A-3562-7741-9DD1-759E91627D95}"/>
              </a:ext>
            </a:extLst>
          </p:cNvPr>
          <p:cNvSpPr>
            <a:spLocks noGrp="1"/>
          </p:cNvSpPr>
          <p:nvPr>
            <p:ph type="title"/>
          </p:nvPr>
        </p:nvSpPr>
        <p:spPr/>
        <p:txBody>
          <a:bodyPr/>
          <a:lstStyle/>
          <a:p>
            <a:r>
              <a:rPr lang="en-US" dirty="0"/>
              <a:t>Data extraction</a:t>
            </a:r>
          </a:p>
        </p:txBody>
      </p:sp>
      <p:sp>
        <p:nvSpPr>
          <p:cNvPr id="3" name="Content Placeholder 2">
            <a:extLst>
              <a:ext uri="{FF2B5EF4-FFF2-40B4-BE49-F238E27FC236}">
                <a16:creationId xmlns:a16="http://schemas.microsoft.com/office/drawing/2014/main" id="{1332ADE1-4809-3140-953D-3766C9F174FD}"/>
              </a:ext>
            </a:extLst>
          </p:cNvPr>
          <p:cNvSpPr>
            <a:spLocks noGrp="1"/>
          </p:cNvSpPr>
          <p:nvPr>
            <p:ph idx="1"/>
          </p:nvPr>
        </p:nvSpPr>
        <p:spPr/>
        <p:txBody>
          <a:bodyPr>
            <a:normAutofit lnSpcReduction="10000"/>
          </a:bodyPr>
          <a:lstStyle/>
          <a:p>
            <a:r>
              <a:rPr lang="en-US" dirty="0"/>
              <a:t>Total papers shortlisted : 62</a:t>
            </a:r>
          </a:p>
          <a:p>
            <a:r>
              <a:rPr lang="en-US" dirty="0"/>
              <a:t>Variables of interest:</a:t>
            </a:r>
          </a:p>
          <a:p>
            <a:pPr lvl="1"/>
            <a:r>
              <a:rPr lang="en-US" dirty="0"/>
              <a:t>Microbial biomass carbon (MBC)</a:t>
            </a:r>
          </a:p>
          <a:p>
            <a:pPr lvl="1"/>
            <a:r>
              <a:rPr lang="en-US" dirty="0"/>
              <a:t>Total microbial biomass</a:t>
            </a:r>
          </a:p>
          <a:p>
            <a:pPr lvl="1"/>
            <a:r>
              <a:rPr lang="en-US" dirty="0"/>
              <a:t>Fungal biomass</a:t>
            </a:r>
          </a:p>
          <a:p>
            <a:pPr lvl="1"/>
            <a:r>
              <a:rPr lang="en-US" dirty="0"/>
              <a:t>Bacterial biomass</a:t>
            </a:r>
          </a:p>
          <a:p>
            <a:pPr lvl="1"/>
            <a:r>
              <a:rPr lang="en-US" dirty="0"/>
              <a:t>Total soil respiration</a:t>
            </a:r>
          </a:p>
          <a:p>
            <a:pPr lvl="1"/>
            <a:r>
              <a:rPr lang="en-US" dirty="0"/>
              <a:t>Microbial respiration</a:t>
            </a:r>
          </a:p>
          <a:p>
            <a:pPr lvl="1"/>
            <a:r>
              <a:rPr lang="en-US" dirty="0"/>
              <a:t>Extracellular soil enzyme activity (β-1,4 glucosidase (BG), α-1,4 glucosidase (AG), β-D </a:t>
            </a:r>
            <a:r>
              <a:rPr lang="en-US" dirty="0" err="1"/>
              <a:t>Cellobiohydrolase</a:t>
            </a:r>
            <a:r>
              <a:rPr lang="en-US" dirty="0"/>
              <a:t> (CBH), β-1,4 </a:t>
            </a:r>
            <a:r>
              <a:rPr lang="en-US" dirty="0" err="1"/>
              <a:t>xylosidase</a:t>
            </a:r>
            <a:r>
              <a:rPr lang="en-US" dirty="0"/>
              <a:t> (BX), β-1,4-N acetyl </a:t>
            </a:r>
            <a:r>
              <a:rPr lang="en-US" dirty="0" err="1"/>
              <a:t>glucosaminidase</a:t>
            </a:r>
            <a:r>
              <a:rPr lang="en-US" dirty="0"/>
              <a:t> (NAG), leucine aminopeptidase (LAP), Phosphatase (P), Phenol Oxidase (PHO), and Peroxidase (PEO) </a:t>
            </a:r>
          </a:p>
        </p:txBody>
      </p:sp>
    </p:spTree>
    <p:extLst>
      <p:ext uri="{BB962C8B-B14F-4D97-AF65-F5344CB8AC3E}">
        <p14:creationId xmlns:p14="http://schemas.microsoft.com/office/powerpoint/2010/main" val="268902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CC882F-3012-534A-80E2-C060921540BE}"/>
              </a:ext>
            </a:extLst>
          </p:cNvPr>
          <p:cNvSpPr>
            <a:spLocks noGrp="1"/>
          </p:cNvSpPr>
          <p:nvPr>
            <p:ph type="title"/>
          </p:nvPr>
        </p:nvSpPr>
        <p:spPr/>
        <p:txBody>
          <a:bodyPr/>
          <a:lstStyle/>
          <a:p>
            <a:r>
              <a:rPr lang="en-US" dirty="0"/>
              <a:t>Data extraction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F3C1E3F9-4C84-1B44-9805-04F166ACD2F8}"/>
                  </a:ext>
                </a:extLst>
              </p:cNvPr>
              <p:cNvSpPr>
                <a:spLocks noGrp="1"/>
              </p:cNvSpPr>
              <p:nvPr>
                <p:ph idx="1"/>
              </p:nvPr>
            </p:nvSpPr>
            <p:spPr/>
            <p:txBody>
              <a:bodyPr/>
              <a:lstStyle/>
              <a:p>
                <a:r>
                  <a:rPr lang="en-US" dirty="0"/>
                  <a:t>Extracted mean, standard deviation(SD), and sample size (n)  directly from the tables or graphs.</a:t>
                </a:r>
              </a:p>
              <a:p>
                <a:r>
                  <a:rPr lang="en-US" dirty="0" err="1"/>
                  <a:t>WebPlotDigitilizer</a:t>
                </a:r>
                <a:r>
                  <a:rPr lang="en-US" dirty="0"/>
                  <a:t> – to extract data from graphs</a:t>
                </a:r>
              </a:p>
              <a:p>
                <a:r>
                  <a:rPr lang="en-US" dirty="0"/>
                  <a:t>If SD is not provided,</a:t>
                </a:r>
              </a:p>
              <a:p>
                <a:pPr lvl="1"/>
                <a:r>
                  <a:rPr lang="en-US" dirty="0"/>
                  <a:t>SD = 10 % of mean</a:t>
                </a:r>
              </a:p>
              <a:p>
                <a:r>
                  <a:rPr lang="en-US" dirty="0"/>
                  <a:t>If standard error (SE) is provided,</a:t>
                </a:r>
              </a:p>
              <a:p>
                <a:pPr lvl="1"/>
                <a:r>
                  <a:rPr lang="en-US" dirty="0"/>
                  <a:t>SD = SE × </a:t>
                </a:r>
                <a14:m>
                  <m:oMath xmlns:m="http://schemas.openxmlformats.org/officeDocument/2006/math">
                    <m:r>
                      <a:rPr lang="en-US" i="1"/>
                      <m:t>√</m:t>
                    </m:r>
                    <m:r>
                      <a:rPr lang="en-US" i="1"/>
                      <m:t>𝑁</m:t>
                    </m:r>
                  </m:oMath>
                </a14:m>
                <a:endParaRPr lang="en-US" dirty="0"/>
              </a:p>
            </p:txBody>
          </p:sp>
        </mc:Choice>
        <mc:Fallback>
          <p:sp>
            <p:nvSpPr>
              <p:cNvPr id="3" name="Content Placeholder 2">
                <a:extLst>
                  <a:ext uri="{FF2B5EF4-FFF2-40B4-BE49-F238E27FC236}">
                    <a16:creationId xmlns:a16="http://schemas.microsoft.com/office/drawing/2014/main" id="{F3C1E3F9-4C84-1B44-9805-04F166ACD2F8}"/>
                  </a:ext>
                </a:extLst>
              </p:cNvPr>
              <p:cNvSpPr>
                <a:spLocks noGrp="1" noRot="1" noChangeAspect="1" noMove="1" noResize="1" noEditPoints="1" noAdjustHandles="1" noChangeArrowheads="1" noChangeShapeType="1" noTextEdit="1"/>
              </p:cNvSpPr>
              <p:nvPr>
                <p:ph idx="1"/>
              </p:nvPr>
            </p:nvSpPr>
            <p:spPr>
              <a:blipFill>
                <a:blip r:embed="rId2"/>
                <a:stretch>
                  <a:fillRect l="-1086" t="-2326"/>
                </a:stretch>
              </a:blipFill>
            </p:spPr>
            <p:txBody>
              <a:bodyPr/>
              <a:lstStyle/>
              <a:p>
                <a:r>
                  <a:rPr lang="en-US">
                    <a:noFill/>
                  </a:rPr>
                  <a:t> </a:t>
                </a:r>
              </a:p>
            </p:txBody>
          </p:sp>
        </mc:Fallback>
      </mc:AlternateContent>
    </p:spTree>
    <p:extLst>
      <p:ext uri="{BB962C8B-B14F-4D97-AF65-F5344CB8AC3E}">
        <p14:creationId xmlns:p14="http://schemas.microsoft.com/office/powerpoint/2010/main" val="25757439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1172</TotalTime>
  <Words>1215</Words>
  <Application>Microsoft Macintosh PowerPoint</Application>
  <PresentationFormat>Widescreen</PresentationFormat>
  <Paragraphs>100</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Warming effects on soil microbial abundance and activity is context-dependent on soil, ecosystem, and warming conditions: A meta-analysis </vt:lpstr>
      <vt:lpstr>Global Warming</vt:lpstr>
      <vt:lpstr>Impact on soil microbes</vt:lpstr>
      <vt:lpstr>Microbial response to warming</vt:lpstr>
      <vt:lpstr>Purpose</vt:lpstr>
      <vt:lpstr>Methods</vt:lpstr>
      <vt:lpstr>Paper selection criteria</vt:lpstr>
      <vt:lpstr>Data extraction</vt:lpstr>
      <vt:lpstr>Data extraction</vt:lpstr>
      <vt:lpstr>Data extraction</vt:lpstr>
      <vt:lpstr>Data preparation and analysis</vt:lpstr>
      <vt:lpstr>Data preparation and analysis</vt:lpstr>
      <vt:lpstr>Results</vt:lpstr>
      <vt:lpstr>Variable importance</vt:lpstr>
      <vt:lpstr>Warming effects on soil microbes</vt:lpstr>
      <vt:lpstr>Effects of warming magnitude and duration</vt:lpstr>
      <vt:lpstr>Microbial response to warming in different ecosystem</vt:lpstr>
      <vt:lpstr>Microbial response to warming in different soil pH</vt:lpstr>
      <vt:lpstr>Microbial response to warming vary with different warming methods</vt:lpstr>
      <vt:lpstr>Conclusion</vt:lpstr>
      <vt:lpstr>Feedback!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Devkota, Pawan</dc:creator>
  <cp:lastModifiedBy>Devkota, Pawan</cp:lastModifiedBy>
  <cp:revision>3</cp:revision>
  <dcterms:created xsi:type="dcterms:W3CDTF">2021-11-03T00:28:50Z</dcterms:created>
  <dcterms:modified xsi:type="dcterms:W3CDTF">2021-11-03T20:01:45Z</dcterms:modified>
</cp:coreProperties>
</file>

<file path=docProps/thumbnail.jpeg>
</file>